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7" r:id="rId4"/>
    <p:sldId id="306" r:id="rId5"/>
    <p:sldId id="263" r:id="rId6"/>
    <p:sldId id="308" r:id="rId7"/>
    <p:sldId id="258" r:id="rId8"/>
    <p:sldId id="314" r:id="rId9"/>
    <p:sldId id="315" r:id="rId10"/>
    <p:sldId id="316" r:id="rId11"/>
    <p:sldId id="259" r:id="rId12"/>
    <p:sldId id="317" r:id="rId13"/>
    <p:sldId id="318" r:id="rId14"/>
    <p:sldId id="319" r:id="rId15"/>
    <p:sldId id="309" r:id="rId16"/>
    <p:sldId id="260" r:id="rId17"/>
    <p:sldId id="264" r:id="rId18"/>
    <p:sldId id="273" r:id="rId19"/>
    <p:sldId id="274" r:id="rId20"/>
    <p:sldId id="275" r:id="rId21"/>
    <p:sldId id="276" r:id="rId22"/>
    <p:sldId id="281" r:id="rId23"/>
    <p:sldId id="310" r:id="rId24"/>
    <p:sldId id="265" r:id="rId25"/>
    <p:sldId id="266" r:id="rId26"/>
    <p:sldId id="287" r:id="rId27"/>
    <p:sldId id="288" r:id="rId28"/>
    <p:sldId id="296" r:id="rId29"/>
    <p:sldId id="297" r:id="rId30"/>
    <p:sldId id="298" r:id="rId31"/>
    <p:sldId id="299" r:id="rId32"/>
    <p:sldId id="267" r:id="rId33"/>
    <p:sldId id="300" r:id="rId34"/>
    <p:sldId id="301" r:id="rId35"/>
    <p:sldId id="302" r:id="rId36"/>
    <p:sldId id="320" r:id="rId37"/>
    <p:sldId id="321" r:id="rId38"/>
    <p:sldId id="322" r:id="rId39"/>
    <p:sldId id="323" r:id="rId40"/>
    <p:sldId id="324" r:id="rId41"/>
    <p:sldId id="325" r:id="rId42"/>
    <p:sldId id="326" r:id="rId43"/>
    <p:sldId id="311" r:id="rId44"/>
    <p:sldId id="327" r:id="rId45"/>
    <p:sldId id="328" r:id="rId46"/>
    <p:sldId id="268" r:id="rId47"/>
    <p:sldId id="282" r:id="rId48"/>
    <p:sldId id="283" r:id="rId49"/>
    <p:sldId id="289" r:id="rId50"/>
    <p:sldId id="290" r:id="rId51"/>
    <p:sldId id="291" r:id="rId52"/>
    <p:sldId id="295" r:id="rId53"/>
    <p:sldId id="329" r:id="rId54"/>
    <p:sldId id="284" r:id="rId55"/>
    <p:sldId id="269" r:id="rId56"/>
    <p:sldId id="270" r:id="rId57"/>
    <p:sldId id="271" r:id="rId58"/>
    <p:sldId id="272" r:id="rId59"/>
    <p:sldId id="330" r:id="rId60"/>
    <p:sldId id="304" r:id="rId61"/>
    <p:sldId id="331" r:id="rId62"/>
    <p:sldId id="332" r:id="rId63"/>
    <p:sldId id="333" r:id="rId64"/>
    <p:sldId id="334" r:id="rId65"/>
    <p:sldId id="335" r:id="rId66"/>
    <p:sldId id="278" r:id="rId67"/>
    <p:sldId id="280" r:id="rId68"/>
    <p:sldId id="262" r:id="rId69"/>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4660"/>
  </p:normalViewPr>
  <p:slideViewPr>
    <p:cSldViewPr snapToGrid="0">
      <p:cViewPr varScale="1">
        <p:scale>
          <a:sx n="120" d="100"/>
          <a:sy n="120" d="100"/>
        </p:scale>
        <p:origin x="264"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R"/>
          </a:p>
        </p:txBody>
      </p:sp>
      <p:sp>
        <p:nvSpPr>
          <p:cNvPr id="4" name="Marcador de fecha 3"/>
          <p:cNvSpPr>
            <a:spLocks noGrp="1"/>
          </p:cNvSpPr>
          <p:nvPr>
            <p:ph type="dt" sz="half" idx="10"/>
          </p:nvPr>
        </p:nvSpPr>
        <p:spPr/>
        <p:txBody>
          <a:bodyPr/>
          <a:lstStyle/>
          <a:p>
            <a:fld id="{BA995FA1-D5BA-4337-A179-075D85C832CD}" type="datetimeFigureOut">
              <a:rPr lang="es-CR" smtClean="0"/>
              <a:t>26/8/2020</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276260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BA995FA1-D5BA-4337-A179-075D85C832CD}" type="datetimeFigureOut">
              <a:rPr lang="es-CR" smtClean="0"/>
              <a:t>26/8/2020</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91505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BA995FA1-D5BA-4337-A179-075D85C832CD}" type="datetimeFigureOut">
              <a:rPr lang="es-CR" smtClean="0"/>
              <a:t>26/8/2020</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303588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10"/>
          </p:nvPr>
        </p:nvSpPr>
        <p:spPr/>
        <p:txBody>
          <a:bodyPr/>
          <a:lstStyle/>
          <a:p>
            <a:fld id="{BA995FA1-D5BA-4337-A179-075D85C832CD}" type="datetimeFigureOut">
              <a:rPr lang="es-CR" smtClean="0"/>
              <a:t>26/8/2020</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198260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BA995FA1-D5BA-4337-A179-075D85C832CD}" type="datetimeFigureOut">
              <a:rPr lang="es-CR" smtClean="0"/>
              <a:t>26/8/2020</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1713470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fecha 4"/>
          <p:cNvSpPr>
            <a:spLocks noGrp="1"/>
          </p:cNvSpPr>
          <p:nvPr>
            <p:ph type="dt" sz="half" idx="10"/>
          </p:nvPr>
        </p:nvSpPr>
        <p:spPr/>
        <p:txBody>
          <a:bodyPr/>
          <a:lstStyle/>
          <a:p>
            <a:fld id="{BA995FA1-D5BA-4337-A179-075D85C832CD}" type="datetimeFigureOut">
              <a:rPr lang="es-CR" smtClean="0"/>
              <a:t>26/8/2020</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2926449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7" name="Marcador de fecha 6"/>
          <p:cNvSpPr>
            <a:spLocks noGrp="1"/>
          </p:cNvSpPr>
          <p:nvPr>
            <p:ph type="dt" sz="half" idx="10"/>
          </p:nvPr>
        </p:nvSpPr>
        <p:spPr/>
        <p:txBody>
          <a:bodyPr/>
          <a:lstStyle/>
          <a:p>
            <a:fld id="{BA995FA1-D5BA-4337-A179-075D85C832CD}" type="datetimeFigureOut">
              <a:rPr lang="es-CR" smtClean="0"/>
              <a:t>26/8/2020</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315172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R"/>
          </a:p>
        </p:txBody>
      </p:sp>
      <p:sp>
        <p:nvSpPr>
          <p:cNvPr id="3" name="Marcador de fecha 2"/>
          <p:cNvSpPr>
            <a:spLocks noGrp="1"/>
          </p:cNvSpPr>
          <p:nvPr>
            <p:ph type="dt" sz="half" idx="10"/>
          </p:nvPr>
        </p:nvSpPr>
        <p:spPr/>
        <p:txBody>
          <a:bodyPr/>
          <a:lstStyle/>
          <a:p>
            <a:fld id="{BA995FA1-D5BA-4337-A179-075D85C832CD}" type="datetimeFigureOut">
              <a:rPr lang="es-CR" smtClean="0"/>
              <a:t>26/8/2020</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12638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995FA1-D5BA-4337-A179-075D85C832CD}" type="datetimeFigureOut">
              <a:rPr lang="es-CR" smtClean="0"/>
              <a:t>26/8/2020</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390338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995FA1-D5BA-4337-A179-075D85C832CD}" type="datetimeFigureOut">
              <a:rPr lang="es-CR" smtClean="0"/>
              <a:t>26/8/2020</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139834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BA995FA1-D5BA-4337-A179-075D85C832CD}" type="datetimeFigureOut">
              <a:rPr lang="es-CR" smtClean="0"/>
              <a:t>26/8/2020</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4BBDF6E5-C415-40C5-A6FB-8D8799D22F98}" type="slidenum">
              <a:rPr lang="es-CR" smtClean="0"/>
              <a:t>‹Nº›</a:t>
            </a:fld>
            <a:endParaRPr lang="es-CR"/>
          </a:p>
        </p:txBody>
      </p:sp>
    </p:spTree>
    <p:extLst>
      <p:ext uri="{BB962C8B-B14F-4D97-AF65-F5344CB8AC3E}">
        <p14:creationId xmlns:p14="http://schemas.microsoft.com/office/powerpoint/2010/main" val="93457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95FA1-D5BA-4337-A179-075D85C832CD}" type="datetimeFigureOut">
              <a:rPr lang="es-CR" smtClean="0"/>
              <a:t>26/8/2020</a:t>
            </a:fld>
            <a:endParaRPr lang="es-C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DF6E5-C415-40C5-A6FB-8D8799D22F98}" type="slidenum">
              <a:rPr lang="es-CR" smtClean="0"/>
              <a:t>‹Nº›</a:t>
            </a:fld>
            <a:endParaRPr lang="es-CR"/>
          </a:p>
        </p:txBody>
      </p:sp>
    </p:spTree>
    <p:extLst>
      <p:ext uri="{BB962C8B-B14F-4D97-AF65-F5344CB8AC3E}">
        <p14:creationId xmlns:p14="http://schemas.microsoft.com/office/powerpoint/2010/main" val="2234954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6699" y="140678"/>
            <a:ext cx="11708424" cy="863478"/>
          </a:xfrm>
        </p:spPr>
        <p:txBody>
          <a:bodyPr>
            <a:normAutofit fontScale="90000"/>
          </a:bodyPr>
          <a:lstStyle/>
          <a:p>
            <a:r>
              <a:rPr lang="es-CR" b="1" dirty="0">
                <a:ln w="9525">
                  <a:solidFill>
                    <a:schemeClr val="bg1"/>
                  </a:solidFill>
                  <a:prstDash val="solid"/>
                </a:ln>
                <a:effectLst>
                  <a:outerShdw blurRad="12700" dist="38100" dir="2700000" algn="tl" rotWithShape="0">
                    <a:schemeClr val="bg1">
                      <a:lumMod val="50000"/>
                    </a:schemeClr>
                  </a:outerShdw>
                </a:effectLst>
              </a:rPr>
              <a:t>Las regresiones en las series temporales </a:t>
            </a:r>
          </a:p>
        </p:txBody>
      </p:sp>
      <p:pic>
        <p:nvPicPr>
          <p:cNvPr id="17410" name="Picture 2" descr="Resultado de imagen para regression time series"/>
          <p:cNvPicPr>
            <a:picLocks noChangeAspect="1" noChangeArrowheads="1"/>
          </p:cNvPicPr>
          <p:nvPr/>
        </p:nvPicPr>
        <p:blipFill rotWithShape="1">
          <a:blip r:embed="rId2">
            <a:extLst>
              <a:ext uri="{28A0092B-C50C-407E-A947-70E740481C1C}">
                <a14:useLocalDpi xmlns:a14="http://schemas.microsoft.com/office/drawing/2010/main" val="0"/>
              </a:ext>
            </a:extLst>
          </a:blip>
          <a:srcRect b="4925"/>
          <a:stretch/>
        </p:blipFill>
        <p:spPr bwMode="auto">
          <a:xfrm>
            <a:off x="759065" y="1373461"/>
            <a:ext cx="10864365" cy="5144565"/>
          </a:xfrm>
          <a:prstGeom prst="rect">
            <a:avLst/>
          </a:prstGeom>
          <a:noFill/>
          <a:extLst>
            <a:ext uri="{909E8E84-426E-40DD-AFC4-6F175D3DCCD1}">
              <a14:hiddenFill xmlns:a14="http://schemas.microsoft.com/office/drawing/2010/main">
                <a:solidFill>
                  <a:srgbClr val="FFFFFF"/>
                </a:solidFill>
              </a14:hiddenFill>
            </a:ext>
          </a:extLst>
        </p:spPr>
      </p:pic>
      <p:sp>
        <p:nvSpPr>
          <p:cNvPr id="6" name="Subtítulo 2"/>
          <p:cNvSpPr txBox="1">
            <a:spLocks/>
          </p:cNvSpPr>
          <p:nvPr/>
        </p:nvSpPr>
        <p:spPr>
          <a:xfrm>
            <a:off x="2831123" y="6183918"/>
            <a:ext cx="9144000" cy="5275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s-CR" b="1" dirty="0">
                <a:ln w="9525">
                  <a:solidFill>
                    <a:schemeClr val="bg1"/>
                  </a:solidFill>
                  <a:prstDash val="solid"/>
                </a:ln>
                <a:effectLst>
                  <a:outerShdw blurRad="12700" dist="38100" dir="2700000" algn="tl" rotWithShape="0">
                    <a:schemeClr val="bg1">
                      <a:lumMod val="50000"/>
                    </a:schemeClr>
                  </a:outerShdw>
                </a:effectLst>
              </a:rPr>
              <a:t>Oscar Centeno Mora</a:t>
            </a:r>
          </a:p>
        </p:txBody>
      </p:sp>
    </p:spTree>
    <p:extLst>
      <p:ext uri="{BB962C8B-B14F-4D97-AF65-F5344CB8AC3E}">
        <p14:creationId xmlns:p14="http://schemas.microsoft.com/office/powerpoint/2010/main" val="39965903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p:sp>
        <p:nvSpPr>
          <p:cNvPr id="6" name="Marcador de contenido 2"/>
          <p:cNvSpPr>
            <a:spLocks noGrp="1"/>
          </p:cNvSpPr>
          <p:nvPr>
            <p:ph idx="1"/>
          </p:nvPr>
        </p:nvSpPr>
        <p:spPr>
          <a:xfrm>
            <a:off x="416168" y="1210164"/>
            <a:ext cx="11013831" cy="653805"/>
          </a:xfrm>
        </p:spPr>
        <p:txBody>
          <a:bodyPr>
            <a:normAutofit/>
          </a:bodyPr>
          <a:lstStyle/>
          <a:p>
            <a:r>
              <a:rPr lang="es-CR" sz="2400" dirty="0"/>
              <a:t>¿Qué similitudes existen entre la regresión transversal y la longitudinal?</a:t>
            </a:r>
          </a:p>
        </p:txBody>
      </p:sp>
      <p:pic>
        <p:nvPicPr>
          <p:cNvPr id="7"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77" y="2508984"/>
            <a:ext cx="5476352" cy="4155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ultado de imagen para regression time series"/>
          <p:cNvPicPr>
            <a:picLocks noChangeAspect="1" noChangeArrowheads="1"/>
          </p:cNvPicPr>
          <p:nvPr/>
        </p:nvPicPr>
        <p:blipFill rotWithShape="1">
          <a:blip r:embed="rId3">
            <a:extLst>
              <a:ext uri="{28A0092B-C50C-407E-A947-70E740481C1C}">
                <a14:useLocalDpi xmlns:a14="http://schemas.microsoft.com/office/drawing/2010/main" val="0"/>
              </a:ext>
            </a:extLst>
          </a:blip>
          <a:srcRect l="2662" t="8481" b="1732"/>
          <a:stretch/>
        </p:blipFill>
        <p:spPr bwMode="auto">
          <a:xfrm>
            <a:off x="6689162" y="2508984"/>
            <a:ext cx="5184695" cy="404128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2101361" y="1811215"/>
            <a:ext cx="2426677"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Transversal</a:t>
            </a:r>
          </a:p>
        </p:txBody>
      </p:sp>
      <p:sp>
        <p:nvSpPr>
          <p:cNvPr id="10" name="Rectángulo 9"/>
          <p:cNvSpPr/>
          <p:nvPr/>
        </p:nvSpPr>
        <p:spPr>
          <a:xfrm>
            <a:off x="8068170" y="1811215"/>
            <a:ext cx="2426677"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Longitudinal</a:t>
            </a:r>
          </a:p>
        </p:txBody>
      </p:sp>
    </p:spTree>
    <p:extLst>
      <p:ext uri="{BB962C8B-B14F-4D97-AF65-F5344CB8AC3E}">
        <p14:creationId xmlns:p14="http://schemas.microsoft.com/office/powerpoint/2010/main" val="24830807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mc:AlternateContent xmlns:mc="http://schemas.openxmlformats.org/markup-compatibility/2006" xmlns:a14="http://schemas.microsoft.com/office/drawing/2010/main">
        <mc:Choice Requires="a14">
          <p:sp>
            <p:nvSpPr>
              <p:cNvPr id="5" name="Marcador de contenido 2"/>
              <p:cNvSpPr txBox="1">
                <a:spLocks/>
              </p:cNvSpPr>
              <p:nvPr/>
            </p:nvSpPr>
            <p:spPr>
              <a:xfrm>
                <a:off x="178779" y="1160584"/>
                <a:ext cx="8868506" cy="560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 La regresión transversal (</a:t>
                </a:r>
                <a:r>
                  <a:rPr lang="es-CR" sz="2400" i="1" dirty="0"/>
                  <a:t>RT</a:t>
                </a:r>
                <a:r>
                  <a:rPr lang="es-CR" sz="2400" dirty="0"/>
                  <a:t>) y longitudinal persiguen en mismo objetivo: encontrar la función de mejor ajuste a los datos:</a:t>
                </a:r>
              </a:p>
              <a:p>
                <a:pPr algn="just"/>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panose="02040503050406030204" pitchFamily="18" charset="0"/>
                        </a:rPr>
                        <m:t>𝑅𝑇</m:t>
                      </m:r>
                      <m:r>
                        <a:rPr lang="es-CR" sz="2400" b="0" i="1" smtClean="0">
                          <a:latin typeface="Cambria Math" panose="02040503050406030204" pitchFamily="18" charset="0"/>
                        </a:rPr>
                        <m:t>:      </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𝑖</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0</m:t>
                          </m:r>
                        </m:sub>
                      </m:sSub>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1</m:t>
                          </m:r>
                        </m:sub>
                      </m:sSub>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2</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𝑘</m:t>
                          </m:r>
                        </m:sub>
                      </m:sSub>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𝜀</m:t>
                          </m:r>
                        </m:e>
                        <m:sub>
                          <m:r>
                            <a:rPr lang="es-CR" sz="2400" b="0" i="1" smtClean="0">
                              <a:latin typeface="Cambria Math" panose="02040503050406030204" pitchFamily="18" charset="0"/>
                              <a:ea typeface="Cambria Math" panose="02040503050406030204" pitchFamily="18" charset="0"/>
                            </a:rPr>
                            <m:t>𝑖</m:t>
                          </m:r>
                        </m:sub>
                      </m:sSub>
                    </m:oMath>
                  </m:oMathPara>
                </a14:m>
                <a:endParaRPr lang="es-CR" sz="2400" dirty="0"/>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i="1">
                          <a:latin typeface="Cambria Math" panose="02040503050406030204" pitchFamily="18" charset="0"/>
                        </a:rPr>
                        <m:t>𝑅</m:t>
                      </m:r>
                      <m:r>
                        <a:rPr lang="es-CR" sz="2400" b="0" i="1" smtClean="0">
                          <a:latin typeface="Cambria Math" panose="02040503050406030204" pitchFamily="18" charset="0"/>
                        </a:rPr>
                        <m:t>𝑆</m:t>
                      </m:r>
                      <m:r>
                        <a:rPr lang="es-CR" sz="2400" i="1">
                          <a:latin typeface="Cambria Math" panose="02040503050406030204" pitchFamily="18" charset="0"/>
                        </a:rPr>
                        <m:t>𝑇</m:t>
                      </m:r>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b="0" i="1" smtClean="0">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0</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i="1">
                              <a:latin typeface="Cambria Math" panose="02040503050406030204" pitchFamily="18" charset="0"/>
                              <a:ea typeface="Cambria Math" panose="02040503050406030204" pitchFamily="18" charset="0"/>
                            </a:rPr>
                            <m:t>1</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1</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𝑡</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2</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2</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𝑡</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𝛽</m:t>
                          </m:r>
                        </m:e>
                        <m:sub>
                          <m:r>
                            <a:rPr lang="es-CR" sz="2400" b="0" i="1" smtClean="0">
                              <a:latin typeface="Cambria Math" panose="02040503050406030204" pitchFamily="18" charset="0"/>
                              <a:ea typeface="Cambria Math" panose="02040503050406030204" pitchFamily="18" charset="0"/>
                            </a:rPr>
                            <m:t>𝑘</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𝑘</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𝑡</m:t>
                          </m:r>
                        </m:sub>
                      </m:sSub>
                      <m:r>
                        <a:rPr lang="es-CR" sz="2400" i="1">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𝜀</m:t>
                          </m:r>
                        </m:e>
                        <m:sub>
                          <m:r>
                            <a:rPr lang="es-CR" sz="2400" i="1">
                              <a:latin typeface="Cambria Math" panose="02040503050406030204" pitchFamily="18" charset="0"/>
                              <a:ea typeface="Cambria Math" panose="02040503050406030204" pitchFamily="18" charset="0"/>
                            </a:rPr>
                            <m:t>𝑖</m:t>
                          </m:r>
                        </m:sub>
                      </m:sSub>
                    </m:oMath>
                  </m:oMathPara>
                </a14:m>
                <a:endParaRPr lang="es-CR" sz="2400" dirty="0"/>
              </a:p>
              <a:p>
                <a:pPr marL="0" indent="0" algn="just">
                  <a:buNone/>
                </a:pPr>
                <a:endParaRPr lang="es-CR" sz="2400" dirty="0"/>
              </a:p>
              <a:p>
                <a:pPr marL="0" indent="0" algn="just">
                  <a:buNone/>
                </a:pPr>
                <a:r>
                  <a:rPr lang="es-CR" sz="2400" i="1" dirty="0"/>
                  <a:t>(dentro de poco hablaremos de los predictores en las regresiones)</a:t>
                </a:r>
              </a:p>
              <a:p>
                <a:pPr marL="0" indent="0" algn="just">
                  <a:buNone/>
                </a:pPr>
                <a:endParaRPr lang="es-CR" sz="2400" dirty="0"/>
              </a:p>
              <a:p>
                <a:pPr algn="just"/>
                <a:r>
                  <a:rPr lang="es-CR" sz="2400" dirty="0"/>
                  <a:t>Ambos son métodos estocásticos.</a:t>
                </a:r>
              </a:p>
              <a:p>
                <a:pPr algn="just"/>
                <a:endParaRPr lang="es-CR" sz="2400" dirty="0"/>
              </a:p>
              <a:p>
                <a:pPr algn="just"/>
                <a:r>
                  <a:rPr lang="es-CR" sz="2400" dirty="0"/>
                  <a:t>Y sin duda, y más importante, poseen y comparten </a:t>
                </a:r>
                <a:r>
                  <a:rPr lang="es-CR" sz="2400" b="1" i="1" dirty="0"/>
                  <a:t>casi</a:t>
                </a:r>
                <a:r>
                  <a:rPr lang="es-CR" sz="2400" dirty="0"/>
                  <a:t> las mismas propiedades  para los predictores: estimadores BLUE.</a:t>
                </a:r>
              </a:p>
              <a:p>
                <a:pPr marL="0" indent="0" algn="just">
                  <a:buNone/>
                </a:pPr>
                <a:endParaRPr lang="es-CR" sz="2400" dirty="0"/>
              </a:p>
              <a:p>
                <a:pPr marL="0" indent="0" algn="just">
                  <a:buNone/>
                </a:pPr>
                <a:endParaRPr lang="es-CR" sz="2400" dirty="0"/>
              </a:p>
              <a:p>
                <a:pPr algn="just"/>
                <a:endParaRPr lang="es-CR" sz="2400" dirty="0"/>
              </a:p>
              <a:p>
                <a:pPr algn="just"/>
                <a:endParaRPr lang="es-CR" sz="2400"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178779" y="1160584"/>
                <a:ext cx="8868506" cy="5609493"/>
              </a:xfrm>
              <a:prstGeom prst="rect">
                <a:avLst/>
              </a:prstGeom>
              <a:blipFill>
                <a:blip r:embed="rId2"/>
                <a:stretch>
                  <a:fillRect l="-1031" t="-1520" r="-1100"/>
                </a:stretch>
              </a:blipFill>
            </p:spPr>
            <p:txBody>
              <a:bodyPr/>
              <a:lstStyle/>
              <a:p>
                <a:r>
                  <a:rPr lang="es-CR">
                    <a:noFill/>
                  </a:rPr>
                  <a:t> </a:t>
                </a:r>
              </a:p>
            </p:txBody>
          </p:sp>
        </mc:Fallback>
      </mc:AlternateContent>
    </p:spTree>
    <p:extLst>
      <p:ext uri="{BB962C8B-B14F-4D97-AF65-F5344CB8AC3E}">
        <p14:creationId xmlns:p14="http://schemas.microsoft.com/office/powerpoint/2010/main" val="23985455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78779" y="48607"/>
            <a:ext cx="11937021" cy="760285"/>
          </a:xfrm>
        </p:spPr>
        <p:txBody>
          <a:bodyPr/>
          <a:lstStyle/>
          <a:p>
            <a:pPr algn="ctr"/>
            <a:r>
              <a:rPr lang="es-CR" dirty="0"/>
              <a:t>Regresión: transversal vs longitudinal (recordatorio)</a:t>
            </a:r>
          </a:p>
        </p:txBody>
      </p:sp>
      <mc:AlternateContent xmlns:mc="http://schemas.openxmlformats.org/markup-compatibility/2006" xmlns:a14="http://schemas.microsoft.com/office/drawing/2010/main">
        <mc:Choice Requires="a14">
          <p:sp>
            <p:nvSpPr>
              <p:cNvPr id="6" name="Marcador de contenido 2"/>
              <p:cNvSpPr txBox="1">
                <a:spLocks/>
              </p:cNvSpPr>
              <p:nvPr/>
            </p:nvSpPr>
            <p:spPr>
              <a:xfrm>
                <a:off x="178779" y="1160584"/>
                <a:ext cx="10600590" cy="560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BLUE: </a:t>
                </a:r>
                <a:r>
                  <a:rPr lang="es-CR" sz="2400" dirty="0" err="1"/>
                  <a:t>Best</a:t>
                </a:r>
                <a:r>
                  <a:rPr lang="es-CR" sz="2400" dirty="0"/>
                  <a:t> Linear </a:t>
                </a:r>
                <a:r>
                  <a:rPr lang="es-CR" sz="2400" dirty="0" err="1"/>
                  <a:t>Unbiased</a:t>
                </a:r>
                <a:r>
                  <a:rPr lang="es-CR" sz="2400" dirty="0"/>
                  <a:t> </a:t>
                </a:r>
                <a:r>
                  <a:rPr lang="es-CR" sz="2400" dirty="0" err="1"/>
                  <a:t>Estimator</a:t>
                </a:r>
                <a:r>
                  <a:rPr lang="es-CR" sz="2400" dirty="0"/>
                  <a:t>. </a:t>
                </a:r>
              </a:p>
              <a:p>
                <a:pPr marL="0" indent="0" algn="just">
                  <a:buNone/>
                </a:pPr>
                <a:endParaRPr lang="es-CR" sz="2400" dirty="0"/>
              </a:p>
              <a:p>
                <a:pPr algn="just"/>
                <a:r>
                  <a:rPr lang="es-CR" sz="2400" dirty="0"/>
                  <a:t>Es el teorema de Gauss-</a:t>
                </a:r>
                <a:r>
                  <a:rPr lang="es-CR" sz="2400" dirty="0" err="1"/>
                  <a:t>Markov</a:t>
                </a:r>
                <a:r>
                  <a:rPr lang="es-CR" sz="2400" dirty="0"/>
                  <a:t> que formula que cualquier modelo general cumple:</a:t>
                </a:r>
              </a:p>
              <a:p>
                <a:pPr algn="just"/>
                <a:endParaRPr lang="es-CR" sz="2400" dirty="0"/>
              </a:p>
              <a:p>
                <a:pPr marL="457200" indent="-457200" algn="just">
                  <a:buAutoNum type="arabicPeriod"/>
                </a:pPr>
                <a:r>
                  <a:rPr lang="es-CR" sz="2400" u="sng" dirty="0"/>
                  <a:t>Correcta especificación</a:t>
                </a:r>
                <a:r>
                  <a:rPr lang="es-CR" sz="2400" dirty="0"/>
                  <a:t>. Modelo es una combinación de parámetros y variables </a:t>
                </a:r>
                <a:br>
                  <a:rPr lang="es-CR" sz="2400" dirty="0"/>
                </a:br>
                <a14:m>
                  <m:oMath xmlns:m="http://schemas.openxmlformats.org/officeDocument/2006/math">
                    <m:r>
                      <a:rPr lang="es-CR" sz="2400" b="0" i="1" smtClean="0">
                        <a:latin typeface="Cambria Math" panose="02040503050406030204" pitchFamily="18" charset="0"/>
                      </a:rPr>
                      <m:t>𝑌</m:t>
                    </m:r>
                    <m:r>
                      <a:rPr lang="es-CR" sz="2400" b="0" i="1" smtClean="0">
                        <a:latin typeface="Cambria Math" panose="02040503050406030204" pitchFamily="18" charset="0"/>
                      </a:rPr>
                      <m:t>=</m:t>
                    </m:r>
                    <m:r>
                      <a:rPr lang="es-CR" sz="2400" b="0" i="1" smtClean="0">
                        <a:latin typeface="Cambria Math" panose="02040503050406030204" pitchFamily="18" charset="0"/>
                      </a:rPr>
                      <m:t>𝑋</m:t>
                    </m:r>
                    <m:r>
                      <a:rPr lang="es-CR" sz="2400" b="0" i="1" smtClean="0">
                        <a:latin typeface="Cambria Math" panose="02040503050406030204" pitchFamily="18" charset="0"/>
                        <a:ea typeface="Cambria Math" panose="02040503050406030204" pitchFamily="18" charset="0"/>
                      </a:rPr>
                      <m:t>𝛽</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𝑢</m:t>
                    </m:r>
                  </m:oMath>
                </a14:m>
                <a:endParaRPr lang="es-CR" sz="2400" dirty="0"/>
              </a:p>
              <a:p>
                <a:pPr marL="457200" indent="-457200" algn="just">
                  <a:buAutoNum type="arabicPeriod"/>
                </a:pPr>
                <a:r>
                  <a:rPr lang="es-CR" sz="2400" u="sng" dirty="0"/>
                  <a:t>Correcta identificación</a:t>
                </a:r>
                <a:r>
                  <a:rPr lang="es-CR" sz="2400" dirty="0"/>
                  <a:t>: la matriz no es de rango completo: </a:t>
                </a:r>
                <a14:m>
                  <m:oMath xmlns:m="http://schemas.openxmlformats.org/officeDocument/2006/math">
                    <m:r>
                      <a:rPr lang="es-CR" sz="2400" b="0" i="1" smtClean="0">
                        <a:latin typeface="Cambria Math" panose="02040503050406030204" pitchFamily="18" charset="0"/>
                      </a:rPr>
                      <m:t>𝑟𝑔</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𝑘</m:t>
                        </m:r>
                      </m:e>
                    </m:d>
                    <m:r>
                      <a:rPr lang="es-CR" sz="2400" i="1">
                        <a:latin typeface="Cambria Math" panose="02040503050406030204" pitchFamily="18" charset="0"/>
                      </a:rPr>
                      <m:t>=</m:t>
                    </m:r>
                    <m:r>
                      <a:rPr lang="es-CR" sz="2400" b="0" i="1" smtClean="0">
                        <a:latin typeface="Cambria Math" panose="02040503050406030204" pitchFamily="18" charset="0"/>
                      </a:rPr>
                      <m:t>𝑘</m:t>
                    </m:r>
                    <m:r>
                      <a:rPr lang="es-CR" sz="2400" b="0" i="1" smtClean="0">
                        <a:latin typeface="Cambria Math" panose="02040503050406030204" pitchFamily="18" charset="0"/>
                      </a:rPr>
                      <m:t>&lt;</m:t>
                    </m:r>
                    <m:r>
                      <a:rPr lang="es-CR" sz="2400" b="0" i="1" smtClean="0">
                        <a:latin typeface="Cambria Math" panose="02040503050406030204" pitchFamily="18" charset="0"/>
                      </a:rPr>
                      <m:t>𝑁</m:t>
                    </m:r>
                  </m:oMath>
                </a14:m>
                <a:endParaRPr lang="es-CR" sz="2400" dirty="0"/>
              </a:p>
              <a:p>
                <a:pPr marL="457200" indent="-457200" algn="just">
                  <a:buAutoNum type="arabicPeriod"/>
                </a:pPr>
                <a:r>
                  <a:rPr lang="es-CR" sz="2400" u="sng" dirty="0"/>
                  <a:t>MIA</a:t>
                </a:r>
                <a:r>
                  <a:rPr lang="es-CR" sz="2400" dirty="0"/>
                  <a:t>: muestra de observaciones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𝑖</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𝑥</m:t>
                        </m:r>
                      </m:e>
                      <m:sub>
                        <m:r>
                          <a:rPr lang="es-CR" sz="2400" b="0" i="1" smtClean="0">
                            <a:latin typeface="Cambria Math" panose="02040503050406030204" pitchFamily="18" charset="0"/>
                          </a:rPr>
                          <m:t>1</m:t>
                        </m:r>
                        <m:r>
                          <a:rPr lang="es-CR" sz="2400" b="0" i="1" smtClean="0">
                            <a:latin typeface="Cambria Math" panose="02040503050406030204" pitchFamily="18" charset="0"/>
                          </a:rPr>
                          <m:t>𝑖</m:t>
                        </m:r>
                      </m:sub>
                    </m:sSub>
                    <m:r>
                      <a:rPr lang="es-CR" sz="2400" b="0" i="1" smtClean="0">
                        <a:latin typeface="Cambria Math" panose="02040503050406030204" pitchFamily="18" charset="0"/>
                      </a:rPr>
                      <m:t>,…,</m:t>
                    </m:r>
                  </m:oMath>
                </a14:m>
                <a:r>
                  <a:rPr lang="es-CR" sz="2400" dirty="0"/>
                  <a:t>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b="0" i="1" smtClean="0">
                            <a:latin typeface="Cambria Math" panose="02040503050406030204" pitchFamily="18" charset="0"/>
                          </a:rPr>
                          <m:t>𝑘</m:t>
                        </m:r>
                        <m:r>
                          <a:rPr lang="es-CR" sz="2400" i="1">
                            <a:latin typeface="Cambria Math" panose="02040503050406030204" pitchFamily="18" charset="0"/>
                          </a:rPr>
                          <m:t>𝑖</m:t>
                        </m:r>
                      </m:sub>
                    </m:sSub>
                  </m:oMath>
                </a14:m>
                <a:r>
                  <a:rPr lang="es-CR" sz="2400" dirty="0"/>
                  <a:t>) es aleatoria simple, por lo que los vectores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𝑖</m:t>
                        </m:r>
                      </m:sub>
                    </m:sSub>
                    <m:r>
                      <a:rPr lang="es-CR" sz="2400" i="1">
                        <a:latin typeface="Cambria Math" panose="02040503050406030204" pitchFamily="18" charset="0"/>
                      </a:rPr>
                      <m:t>,</m:t>
                    </m:r>
                    <m:r>
                      <a:rPr lang="es-CR" sz="2400" b="0" i="1" smtClean="0">
                        <a:latin typeface="Cambria Math" panose="02040503050406030204" pitchFamily="18" charset="0"/>
                      </a:rPr>
                      <m:t> </m:t>
                    </m:r>
                    <m:sSubSup>
                      <m:sSubSupPr>
                        <m:ctrlPr>
                          <a:rPr lang="es-CR" sz="2400" b="0" i="1" smtClean="0">
                            <a:latin typeface="Cambria Math" panose="02040503050406030204" pitchFamily="18" charset="0"/>
                          </a:rPr>
                        </m:ctrlPr>
                      </m:sSubSupPr>
                      <m:e>
                        <m:r>
                          <a:rPr lang="es-CR" sz="2400" b="0" i="1" smtClean="0">
                            <a:latin typeface="Cambria Math" panose="02040503050406030204" pitchFamily="18" charset="0"/>
                          </a:rPr>
                          <m:t>𝑋</m:t>
                        </m:r>
                      </m:e>
                      <m:sub>
                        <m:r>
                          <a:rPr lang="es-CR" sz="2400" b="0" i="1" smtClean="0">
                            <a:latin typeface="Cambria Math" panose="02040503050406030204" pitchFamily="18" charset="0"/>
                          </a:rPr>
                          <m:t>𝑖</m:t>
                        </m:r>
                      </m:sub>
                      <m:sup>
                        <m:r>
                          <a:rPr lang="es-CR" sz="2400" b="0" i="1" smtClean="0">
                            <a:latin typeface="Cambria Math" panose="02040503050406030204" pitchFamily="18" charset="0"/>
                          </a:rPr>
                          <m:t>′</m:t>
                        </m:r>
                      </m:sup>
                    </m:sSubSup>
                  </m:oMath>
                </a14:m>
                <a:r>
                  <a:rPr lang="es-CR" sz="2400" dirty="0"/>
                  <a:t>) y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𝑖</m:t>
                        </m:r>
                      </m:sub>
                    </m:sSub>
                    <m:r>
                      <a:rPr lang="es-CR" sz="2400" i="1">
                        <a:latin typeface="Cambria Math" panose="02040503050406030204" pitchFamily="18" charset="0"/>
                      </a:rPr>
                      <m:t>, </m:t>
                    </m:r>
                    <m:sSubSup>
                      <m:sSubSupPr>
                        <m:ctrlPr>
                          <a:rPr lang="es-CR" sz="2400" i="1">
                            <a:latin typeface="Cambria Math" panose="02040503050406030204" pitchFamily="18" charset="0"/>
                          </a:rPr>
                        </m:ctrlPr>
                      </m:sSubSupPr>
                      <m:e>
                        <m:r>
                          <a:rPr lang="es-CR" sz="2400" i="1">
                            <a:latin typeface="Cambria Math" panose="02040503050406030204" pitchFamily="18" charset="0"/>
                          </a:rPr>
                          <m:t>𝑋</m:t>
                        </m:r>
                      </m:e>
                      <m:sub>
                        <m:r>
                          <a:rPr lang="es-CR" sz="2400" b="0" i="1" smtClean="0">
                            <a:latin typeface="Cambria Math" panose="02040503050406030204" pitchFamily="18" charset="0"/>
                          </a:rPr>
                          <m:t>𝑗</m:t>
                        </m:r>
                      </m:sub>
                      <m:sup>
                        <m:r>
                          <a:rPr lang="es-CR" sz="2400" i="1">
                            <a:latin typeface="Cambria Math" panose="02040503050406030204" pitchFamily="18" charset="0"/>
                          </a:rPr>
                          <m:t>′</m:t>
                        </m:r>
                      </m:sup>
                    </m:sSubSup>
                  </m:oMath>
                </a14:m>
                <a:r>
                  <a:rPr lang="es-CR" sz="2400" dirty="0"/>
                  <a:t>) son ortogonales (independientes). </a:t>
                </a:r>
              </a:p>
              <a:p>
                <a:pPr marL="457200" indent="-457200" algn="just">
                  <a:buAutoNum type="arabicPeriod"/>
                </a:pPr>
                <a:r>
                  <a:rPr lang="es-CR" sz="2400" u="sng" dirty="0"/>
                  <a:t>Esperanza condicional</a:t>
                </a:r>
                <a:r>
                  <a:rPr lang="es-CR" sz="2400" dirty="0"/>
                  <a:t>: independencia entre la perturbación (error) y las variable,  </a:t>
                </a:r>
                <a14:m>
                  <m:oMath xmlns:m="http://schemas.openxmlformats.org/officeDocument/2006/math">
                    <m:r>
                      <m:rPr>
                        <m:sty m:val="p"/>
                      </m:rPr>
                      <a:rPr lang="es-CR" sz="2400" b="0" i="0" smtClean="0">
                        <a:latin typeface="Cambria Math" panose="02040503050406030204" pitchFamily="18" charset="0"/>
                      </a:rPr>
                      <m:t>E</m:t>
                    </m:r>
                    <m:d>
                      <m:dPr>
                        <m:ctrlPr>
                          <a:rPr lang="es-CR" sz="2400" b="0" i="1" smtClean="0">
                            <a:latin typeface="Cambria Math" panose="02040503050406030204" pitchFamily="18" charset="0"/>
                          </a:rPr>
                        </m:ctrlPr>
                      </m:dPr>
                      <m:e>
                        <m:sSub>
                          <m:sSubPr>
                            <m:ctrlPr>
                              <a:rPr lang="es-CR" sz="2400" i="1">
                                <a:latin typeface="Cambria Math" panose="02040503050406030204" pitchFamily="18" charset="0"/>
                              </a:rPr>
                            </m:ctrlPr>
                          </m:sSubPr>
                          <m:e>
                            <m:r>
                              <a:rPr lang="es-CR" sz="2400" b="0" i="1" smtClean="0">
                                <a:latin typeface="Cambria Math" panose="02040503050406030204" pitchFamily="18" charset="0"/>
                              </a:rPr>
                              <m:t>𝑢</m:t>
                            </m:r>
                          </m:e>
                          <m:sub>
                            <m:r>
                              <a:rPr lang="es-CR" sz="2400" i="1">
                                <a:latin typeface="Cambria Math" panose="02040503050406030204" pitchFamily="18" charset="0"/>
                              </a:rPr>
                              <m:t>𝑖</m:t>
                            </m:r>
                          </m:sub>
                        </m:sSub>
                        <m:r>
                          <a:rPr lang="es-CR" sz="2400" i="1">
                            <a:latin typeface="Cambria Math" panose="02040503050406030204" pitchFamily="18" charset="0"/>
                          </a:rPr>
                          <m:t>, </m:t>
                        </m:r>
                        <m:sSubSup>
                          <m:sSubSupPr>
                            <m:ctrlPr>
                              <a:rPr lang="es-CR" sz="2400" i="1">
                                <a:latin typeface="Cambria Math" panose="02040503050406030204" pitchFamily="18" charset="0"/>
                              </a:rPr>
                            </m:ctrlPr>
                          </m:sSubSupPr>
                          <m:e>
                            <m:r>
                              <a:rPr lang="es-CR" sz="2400" i="1">
                                <a:latin typeface="Cambria Math" panose="02040503050406030204" pitchFamily="18" charset="0"/>
                              </a:rPr>
                              <m:t>𝑋</m:t>
                            </m:r>
                          </m:e>
                          <m:sub>
                            <m:r>
                              <a:rPr lang="es-CR" sz="2400" i="1">
                                <a:latin typeface="Cambria Math" panose="02040503050406030204" pitchFamily="18" charset="0"/>
                              </a:rPr>
                              <m:t>𝑖</m:t>
                            </m:r>
                          </m:sub>
                          <m:sup>
                            <m:r>
                              <a:rPr lang="es-CR" sz="2400" i="1">
                                <a:latin typeface="Cambria Math" panose="02040503050406030204" pitchFamily="18" charset="0"/>
                              </a:rPr>
                              <m:t>′</m:t>
                            </m:r>
                          </m:sup>
                        </m:sSubSup>
                      </m:e>
                    </m:d>
                    <m:r>
                      <a:rPr lang="es-CR" sz="2400" b="0" i="1" smtClean="0">
                        <a:latin typeface="Cambria Math" panose="02040503050406030204" pitchFamily="18" charset="0"/>
                      </a:rPr>
                      <m:t>=0</m:t>
                    </m:r>
                  </m:oMath>
                </a14:m>
                <a:r>
                  <a:rPr lang="es-CR" sz="2400" dirty="0"/>
                  <a:t>. </a:t>
                </a:r>
              </a:p>
              <a:p>
                <a:pPr marL="457200" indent="-457200" algn="just">
                  <a:buAutoNum type="arabicPeriod"/>
                </a:pPr>
                <a:r>
                  <a:rPr lang="es-CR" sz="2400" u="sng" dirty="0"/>
                  <a:t>Homocedasticidad</a:t>
                </a:r>
                <a:r>
                  <a:rPr lang="es-CR" sz="2400" dirty="0"/>
                  <a:t>: variancia constante, </a:t>
                </a:r>
                <a14:m>
                  <m:oMath xmlns:m="http://schemas.openxmlformats.org/officeDocument/2006/math">
                    <m:r>
                      <m:rPr>
                        <m:sty m:val="p"/>
                      </m:rPr>
                      <a:rPr lang="es-CR" sz="2400" smtClean="0">
                        <a:latin typeface="Cambria Math" panose="02040503050406030204" pitchFamily="18" charset="0"/>
                      </a:rPr>
                      <m:t>V</m:t>
                    </m:r>
                    <m:r>
                      <m:rPr>
                        <m:sty m:val="p"/>
                      </m:rPr>
                      <a:rPr lang="es-CR" sz="2400" b="0" i="0" smtClean="0">
                        <a:latin typeface="Cambria Math" panose="02040503050406030204" pitchFamily="18" charset="0"/>
                      </a:rPr>
                      <m:t>ar</m:t>
                    </m:r>
                    <m:d>
                      <m:dPr>
                        <m:ctrlPr>
                          <a:rPr lang="es-CR" sz="2400" i="1">
                            <a:latin typeface="Cambria Math" panose="02040503050406030204" pitchFamily="18" charset="0"/>
                          </a:rPr>
                        </m:ctrlPr>
                      </m:dPr>
                      <m:e>
                        <m:r>
                          <a:rPr lang="es-CR" sz="2400" b="0" i="1" smtClean="0">
                            <a:latin typeface="Cambria Math" panose="02040503050406030204" pitchFamily="18" charset="0"/>
                          </a:rPr>
                          <m:t>𝑢</m:t>
                        </m:r>
                        <m:r>
                          <a:rPr lang="es-CR" sz="2400" b="0" i="1" smtClean="0">
                            <a:latin typeface="Cambria Math" panose="02040503050406030204" pitchFamily="18" charset="0"/>
                          </a:rPr>
                          <m:t>|</m:t>
                        </m:r>
                        <m:r>
                          <a:rPr lang="es-CR" sz="2400" b="0" i="1" smtClean="0">
                            <a:latin typeface="Cambria Math" panose="02040503050406030204" pitchFamily="18" charset="0"/>
                          </a:rPr>
                          <m:t>𝑋</m:t>
                        </m:r>
                      </m:e>
                    </m:d>
                    <m:r>
                      <a:rPr lang="es-CR" sz="2400" b="0" i="1" smtClean="0">
                        <a:latin typeface="Cambria Math" panose="02040503050406030204" pitchFamily="18" charset="0"/>
                      </a:rPr>
                      <m:t>=</m:t>
                    </m:r>
                    <m:sSup>
                      <m:sSupPr>
                        <m:ctrlPr>
                          <a:rPr lang="es-CR" sz="2400" b="0" i="1" smtClean="0">
                            <a:latin typeface="Cambria Math" panose="02040503050406030204" pitchFamily="18" charset="0"/>
                            <a:ea typeface="Cambria Math" panose="02040503050406030204" pitchFamily="18" charset="0"/>
                          </a:rPr>
                        </m:ctrlPr>
                      </m:sSupPr>
                      <m:e>
                        <m:r>
                          <a:rPr lang="es-CR" sz="2400" i="1">
                            <a:latin typeface="Cambria Math" panose="02040503050406030204" pitchFamily="18" charset="0"/>
                            <a:ea typeface="Cambria Math" panose="02040503050406030204" pitchFamily="18" charset="0"/>
                          </a:rPr>
                          <m:t>𝜎</m:t>
                        </m:r>
                      </m:e>
                      <m:sup>
                        <m:r>
                          <a:rPr lang="es-CR" sz="2400" b="0" i="1" smtClean="0">
                            <a:latin typeface="Cambria Math" panose="02040503050406030204" pitchFamily="18" charset="0"/>
                            <a:ea typeface="Cambria Math" panose="02040503050406030204" pitchFamily="18" charset="0"/>
                          </a:rPr>
                          <m:t>2</m:t>
                        </m:r>
                      </m:sup>
                    </m:sSup>
                    <m:r>
                      <a:rPr lang="es-CR" sz="2400" b="0" i="1" smtClean="0">
                        <a:latin typeface="Cambria Math" panose="02040503050406030204" pitchFamily="18" charset="0"/>
                        <a:ea typeface="Cambria Math" panose="02040503050406030204" pitchFamily="18" charset="0"/>
                      </a:rPr>
                      <m:t>𝐼</m:t>
                    </m:r>
                  </m:oMath>
                </a14:m>
                <a:r>
                  <a:rPr lang="es-CR" sz="2400" dirty="0"/>
                  <a:t>.</a:t>
                </a:r>
              </a:p>
              <a:p>
                <a:pPr marL="457200" indent="-457200" algn="just">
                  <a:buAutoNum type="arabicPeriod"/>
                </a:pPr>
                <a:endParaRPr lang="es-CR" sz="2400" dirty="0"/>
              </a:p>
              <a:p>
                <a:pPr marL="457200" indent="-457200" algn="just">
                  <a:buAutoNum type="arabicPeriod"/>
                </a:pPr>
                <a:endParaRPr lang="es-CR" sz="2400" dirty="0"/>
              </a:p>
              <a:p>
                <a:pPr marL="0" indent="0" algn="just">
                  <a:buNone/>
                </a:pPr>
                <a:endParaRPr lang="es-CR" sz="2400" dirty="0"/>
              </a:p>
              <a:p>
                <a:pPr algn="just"/>
                <a:endParaRPr lang="es-CR" sz="2400" dirty="0"/>
              </a:p>
              <a:p>
                <a:pPr algn="just"/>
                <a:endParaRPr lang="es-CR" sz="2400" dirty="0"/>
              </a:p>
            </p:txBody>
          </p:sp>
        </mc:Choice>
        <mc:Fallback xmlns="">
          <p:sp>
            <p:nvSpPr>
              <p:cNvPr id="6" name="Marcador de contenido 2"/>
              <p:cNvSpPr txBox="1">
                <a:spLocks noRot="1" noChangeAspect="1" noMove="1" noResize="1" noEditPoints="1" noAdjustHandles="1" noChangeArrowheads="1" noChangeShapeType="1" noTextEdit="1"/>
              </p:cNvSpPr>
              <p:nvPr/>
            </p:nvSpPr>
            <p:spPr>
              <a:xfrm>
                <a:off x="178779" y="1160584"/>
                <a:ext cx="10600590" cy="5609493"/>
              </a:xfrm>
              <a:prstGeom prst="rect">
                <a:avLst/>
              </a:prstGeom>
              <a:blipFill>
                <a:blip r:embed="rId2"/>
                <a:stretch>
                  <a:fillRect l="-920" t="-1520" r="-920"/>
                </a:stretch>
              </a:blipFill>
            </p:spPr>
            <p:txBody>
              <a:bodyPr/>
              <a:lstStyle/>
              <a:p>
                <a:r>
                  <a:rPr lang="es-CR">
                    <a:noFill/>
                  </a:rPr>
                  <a:t> </a:t>
                </a:r>
              </a:p>
            </p:txBody>
          </p:sp>
        </mc:Fallback>
      </mc:AlternateContent>
    </p:spTree>
    <p:extLst>
      <p:ext uri="{BB962C8B-B14F-4D97-AF65-F5344CB8AC3E}">
        <p14:creationId xmlns:p14="http://schemas.microsoft.com/office/powerpoint/2010/main" val="256003415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mc:AlternateContent xmlns:mc="http://schemas.openxmlformats.org/markup-compatibility/2006" xmlns:a14="http://schemas.microsoft.com/office/drawing/2010/main">
        <mc:Choice Requires="a14">
          <p:sp>
            <p:nvSpPr>
              <p:cNvPr id="5" name="Marcador de contenido 2"/>
              <p:cNvSpPr txBox="1">
                <a:spLocks/>
              </p:cNvSpPr>
              <p:nvPr/>
            </p:nvSpPr>
            <p:spPr>
              <a:xfrm>
                <a:off x="178779" y="975946"/>
                <a:ext cx="10600590" cy="57941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000" dirty="0"/>
                  <a:t>Para el cumplimiento del teorema Gauss-</a:t>
                </a:r>
                <a:r>
                  <a:rPr lang="es-CR" sz="2000" dirty="0" err="1"/>
                  <a:t>Markov</a:t>
                </a:r>
                <a:r>
                  <a:rPr lang="es-CR" sz="2000" dirty="0"/>
                  <a:t>, se verifica:</a:t>
                </a:r>
              </a:p>
              <a:p>
                <a:pPr marL="0" indent="0" algn="just">
                  <a:buNone/>
                </a:pPr>
                <a:endParaRPr lang="es-CR" sz="2000" dirty="0"/>
              </a:p>
              <a:p>
                <a:pPr marL="457200" indent="-457200" algn="just">
                  <a:buFont typeface="+mj-lt"/>
                  <a:buAutoNum type="arabicPeriod"/>
                </a:pPr>
                <a:r>
                  <a:rPr lang="es-CR" sz="2000" dirty="0"/>
                  <a:t> Correcta especificación del modelo</a:t>
                </a:r>
              </a:p>
              <a:p>
                <a:pPr marL="457200" indent="-457200" algn="just">
                  <a:buFont typeface="+mj-lt"/>
                  <a:buAutoNum type="arabicPeriod"/>
                </a:pPr>
                <a:r>
                  <a:rPr lang="es-CR" sz="2000" dirty="0"/>
                  <a:t>Linealidad en los parámetros.</a:t>
                </a:r>
              </a:p>
              <a:p>
                <a:pPr marL="457200" indent="-457200" algn="just">
                  <a:buFont typeface="+mj-lt"/>
                  <a:buAutoNum type="arabicPeriod"/>
                </a:pPr>
                <a:r>
                  <a:rPr lang="es-CR" sz="2000" dirty="0"/>
                  <a:t>Media condicional es cero.</a:t>
                </a:r>
              </a:p>
              <a:p>
                <a:pPr marL="457200" indent="-457200" algn="just">
                  <a:buFont typeface="+mj-lt"/>
                  <a:buAutoNum type="arabicPeriod"/>
                </a:pPr>
                <a:r>
                  <a:rPr lang="es-CR" sz="2000" dirty="0"/>
                  <a:t>Homocedasticidad.</a:t>
                </a:r>
              </a:p>
              <a:p>
                <a:pPr marL="457200" indent="-457200" algn="just">
                  <a:buFont typeface="+mj-lt"/>
                  <a:buAutoNum type="arabicPeriod"/>
                </a:pPr>
                <a:r>
                  <a:rPr lang="es-CR" sz="2000" dirty="0"/>
                  <a:t>No hay correlación entre las perturbaciones (errores).</a:t>
                </a:r>
              </a:p>
              <a:p>
                <a:pPr marL="457200" indent="-457200" algn="just">
                  <a:buFont typeface="+mj-lt"/>
                  <a:buAutoNum type="arabicPeriod"/>
                </a:pPr>
                <a:r>
                  <a:rPr lang="es-CR" sz="2000" dirty="0"/>
                  <a:t>Covariancia nula entre </a:t>
                </a:r>
                <a14:m>
                  <m:oMath xmlns:m="http://schemas.openxmlformats.org/officeDocument/2006/math">
                    <m:sSub>
                      <m:sSubPr>
                        <m:ctrlPr>
                          <a:rPr lang="es-CR" sz="2000" b="0" i="1" smtClean="0">
                            <a:latin typeface="Cambria Math" panose="02040503050406030204" pitchFamily="18" charset="0"/>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𝑢</m:t>
                        </m:r>
                      </m:e>
                      <m:sub>
                        <m:r>
                          <a:rPr lang="es-CR" sz="2000" b="0" i="1" smtClean="0">
                            <a:latin typeface="Cambria Math" panose="02040503050406030204" pitchFamily="18" charset="0"/>
                            <a:ea typeface="Cambria Math" panose="02040503050406030204" pitchFamily="18" charset="0"/>
                          </a:rPr>
                          <m:t>𝑖</m:t>
                        </m:r>
                      </m:sub>
                    </m:sSub>
                  </m:oMath>
                </a14:m>
                <a:r>
                  <a:rPr lang="es-CR" sz="2000" dirty="0"/>
                  <a:t> y </a:t>
                </a:r>
                <a14:m>
                  <m:oMath xmlns:m="http://schemas.openxmlformats.org/officeDocument/2006/math">
                    <m:sSub>
                      <m:sSubPr>
                        <m:ctrlPr>
                          <a:rPr lang="es-CR" sz="2000" i="1">
                            <a:latin typeface="Cambria Math" panose="02040503050406030204" pitchFamily="18" charset="0"/>
                          </a:rPr>
                        </m:ctrlPr>
                      </m:sSubPr>
                      <m:e>
                        <m:r>
                          <a:rPr lang="es-CR" sz="2000" i="1">
                            <a:latin typeface="Cambria Math" panose="02040503050406030204" pitchFamily="18" charset="0"/>
                          </a:rPr>
                          <m:t>𝑥</m:t>
                        </m:r>
                      </m:e>
                      <m:sub>
                        <m:r>
                          <a:rPr lang="es-CR" sz="2000" i="1">
                            <a:latin typeface="Cambria Math" panose="02040503050406030204" pitchFamily="18" charset="0"/>
                          </a:rPr>
                          <m:t>𝑖</m:t>
                        </m:r>
                      </m:sub>
                    </m:sSub>
                  </m:oMath>
                </a14:m>
                <a:r>
                  <a:rPr lang="es-CR" sz="2000" dirty="0"/>
                  <a:t>.</a:t>
                </a:r>
              </a:p>
              <a:p>
                <a:pPr marL="457200" indent="-457200" algn="just">
                  <a:buFont typeface="+mj-lt"/>
                  <a:buAutoNum type="arabicPeriod"/>
                </a:pPr>
                <a:r>
                  <a:rPr lang="es-CR" sz="2000" dirty="0"/>
                  <a:t>Mayor número de observaciones que de parámetros.</a:t>
                </a:r>
              </a:p>
              <a:p>
                <a:pPr marL="457200" indent="-457200" algn="just">
                  <a:buFont typeface="+mj-lt"/>
                  <a:buAutoNum type="arabicPeriod"/>
                </a:pPr>
                <a:r>
                  <a:rPr lang="es-CR" sz="2000" dirty="0"/>
                  <a:t>Presencia de variabilidad entre los </a:t>
                </a:r>
                <a14:m>
                  <m:oMath xmlns:m="http://schemas.openxmlformats.org/officeDocument/2006/math">
                    <m:r>
                      <a:rPr lang="es-CR" sz="2000" i="1">
                        <a:latin typeface="Cambria Math" panose="02040503050406030204" pitchFamily="18" charset="0"/>
                      </a:rPr>
                      <m:t>𝑥</m:t>
                    </m:r>
                  </m:oMath>
                </a14:m>
                <a:r>
                  <a:rPr lang="es-CR" sz="2000" dirty="0"/>
                  <a:t>.</a:t>
                </a:r>
              </a:p>
              <a:p>
                <a:pPr marL="457200" indent="-457200" algn="just">
                  <a:buFont typeface="+mj-lt"/>
                  <a:buAutoNum type="arabicPeriod"/>
                </a:pPr>
                <a:r>
                  <a:rPr lang="es-CR" sz="2000" dirty="0"/>
                  <a:t>No hay </a:t>
                </a:r>
                <a:r>
                  <a:rPr lang="es-CR" sz="2000" dirty="0" err="1"/>
                  <a:t>multicolinealidad</a:t>
                </a:r>
                <a:r>
                  <a:rPr lang="es-CR" sz="2000" dirty="0"/>
                  <a:t> perfecta.</a:t>
                </a:r>
              </a:p>
              <a:p>
                <a:pPr marL="457200" indent="-457200" algn="just">
                  <a:buFont typeface="+mj-lt"/>
                  <a:buAutoNum type="arabicPeriod"/>
                </a:pPr>
                <a:r>
                  <a:rPr lang="es-CR" sz="2000" dirty="0"/>
                  <a:t> Las </a:t>
                </a:r>
                <a14:m>
                  <m:oMath xmlns:m="http://schemas.openxmlformats.org/officeDocument/2006/math">
                    <m:r>
                      <a:rPr lang="es-CR" sz="2000" i="1">
                        <a:latin typeface="Cambria Math" panose="02040503050406030204" pitchFamily="18" charset="0"/>
                      </a:rPr>
                      <m:t>𝑥</m:t>
                    </m:r>
                  </m:oMath>
                </a14:m>
                <a:r>
                  <a:rPr lang="es-CR" sz="2000" dirty="0"/>
                  <a:t> no son estocásticas, es decir, son fijas en muestras repetidas.</a:t>
                </a:r>
              </a:p>
              <a:p>
                <a:pPr marL="0" indent="0" algn="just">
                  <a:buNone/>
                </a:pPr>
                <a:endParaRPr lang="es-CR" sz="2000" dirty="0"/>
              </a:p>
              <a:p>
                <a:pPr marL="0" indent="0" algn="just">
                  <a:buNone/>
                </a:pPr>
                <a:r>
                  <a:rPr lang="es-CR" sz="2000" dirty="0"/>
                  <a:t>Más sobre los estimadores BLUE:</a:t>
                </a:r>
              </a:p>
              <a:p>
                <a:pPr marL="0" indent="0" algn="just">
                  <a:buNone/>
                </a:pPr>
                <a:r>
                  <a:rPr lang="es-CR" sz="2000" dirty="0"/>
                  <a:t>http://willett.ece.wisc.edu/wp-uploads/2016/01/17-BLUE.pdf</a:t>
                </a:r>
              </a:p>
              <a:p>
                <a:pPr marL="0" indent="0" algn="just">
                  <a:buNone/>
                </a:pPr>
                <a:r>
                  <a:rPr lang="es-CR" sz="2000" dirty="0"/>
                  <a:t>http://www.ws.binghamton.edu/fowler/fowler%20personal%20page/EE522_files/EECE%20522%20Notes_11%20Ch_6.pdf</a:t>
                </a:r>
              </a:p>
              <a:p>
                <a:pPr marL="457200" indent="-457200" algn="just">
                  <a:buFont typeface="+mj-lt"/>
                  <a:buAutoNum type="arabicPeriod"/>
                </a:pPr>
                <a:endParaRPr lang="es-CR" sz="2000" dirty="0"/>
              </a:p>
              <a:p>
                <a:pPr marL="457200" indent="-457200" algn="just">
                  <a:buAutoNum type="arabicPeriod"/>
                </a:pPr>
                <a:endParaRPr lang="es-CR" sz="2000" dirty="0"/>
              </a:p>
              <a:p>
                <a:pPr marL="0" indent="0" algn="just">
                  <a:buNone/>
                </a:pPr>
                <a:endParaRPr lang="es-CR" sz="2000" dirty="0"/>
              </a:p>
              <a:p>
                <a:pPr algn="just"/>
                <a:endParaRPr lang="es-CR" sz="2000" dirty="0"/>
              </a:p>
              <a:p>
                <a:pPr algn="just"/>
                <a:endParaRPr lang="es-CR" sz="2400"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178779" y="975946"/>
                <a:ext cx="10600590" cy="5794131"/>
              </a:xfrm>
              <a:prstGeom prst="rect">
                <a:avLst/>
              </a:prstGeom>
              <a:blipFill>
                <a:blip r:embed="rId2"/>
                <a:stretch>
                  <a:fillRect l="-575" t="-1788"/>
                </a:stretch>
              </a:blipFill>
            </p:spPr>
            <p:txBody>
              <a:bodyPr/>
              <a:lstStyle/>
              <a:p>
                <a:r>
                  <a:rPr lang="es-CR">
                    <a:noFill/>
                  </a:rPr>
                  <a:t> </a:t>
                </a:r>
              </a:p>
            </p:txBody>
          </p:sp>
        </mc:Fallback>
      </mc:AlternateContent>
      <p:pic>
        <p:nvPicPr>
          <p:cNvPr id="2050" name="Picture 2" descr="Resultado de imagen para li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7928" y="1252048"/>
            <a:ext cx="3176710" cy="317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0946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p:sp>
        <p:nvSpPr>
          <p:cNvPr id="5" name="Marcador de contenido 2"/>
          <p:cNvSpPr txBox="1">
            <a:spLocks/>
          </p:cNvSpPr>
          <p:nvPr/>
        </p:nvSpPr>
        <p:spPr>
          <a:xfrm>
            <a:off x="178779" y="1160584"/>
            <a:ext cx="8868506" cy="56094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 La regresión transversal y longitudinal comparten muchas más propiedades: el elemento temporal es la base de sus diferencias…</a:t>
            </a:r>
          </a:p>
          <a:p>
            <a:pPr algn="just"/>
            <a:endParaRPr lang="es-CR" sz="2400" dirty="0"/>
          </a:p>
          <a:p>
            <a:pPr algn="just"/>
            <a:r>
              <a:rPr lang="es-CR" sz="2400" dirty="0"/>
              <a:t>De igual forma, se pueden aplicar las mismas acciones a un análisis </a:t>
            </a:r>
            <a:r>
              <a:rPr lang="es-CR" sz="2400" i="1" dirty="0"/>
              <a:t>RTS</a:t>
            </a:r>
            <a:r>
              <a:rPr lang="es-CR" sz="2400" dirty="0"/>
              <a:t>: transformación, selección de variables, diagnósticos, medidas remediales, funciones de enlace, etc…</a:t>
            </a:r>
          </a:p>
          <a:p>
            <a:pPr algn="just"/>
            <a:endParaRPr lang="es-CR" sz="2400" dirty="0"/>
          </a:p>
          <a:p>
            <a:pPr algn="just"/>
            <a:r>
              <a:rPr lang="es-CR" sz="2400" dirty="0"/>
              <a:t>Al utilizar el R-Studio, la regresión lineal utilizaba la función lm(). Para la RST se utiliza la función </a:t>
            </a:r>
            <a:r>
              <a:rPr lang="es-CR" sz="2400" dirty="0" err="1"/>
              <a:t>tslm</a:t>
            </a:r>
            <a:r>
              <a:rPr lang="es-CR" sz="2400" dirty="0"/>
              <a:t>(), y otra variación podría ser la </a:t>
            </a:r>
            <a:r>
              <a:rPr lang="es-CR" sz="2400" dirty="0" err="1"/>
              <a:t>stl</a:t>
            </a:r>
            <a:r>
              <a:rPr lang="es-CR" sz="2400" dirty="0"/>
              <a:t>(), sin embargo nos apropiaremos de la primera. Las funciones TS buscan incorporar el elemento temporal al análisis.</a:t>
            </a:r>
          </a:p>
          <a:p>
            <a:pPr algn="just"/>
            <a:endParaRPr lang="es-CR" sz="2400" dirty="0"/>
          </a:p>
          <a:p>
            <a:pPr algn="just"/>
            <a:r>
              <a:rPr lang="es-CR" sz="2400" dirty="0"/>
              <a:t>También, para otras variación de los modelos por GLM, se utiliza la función </a:t>
            </a:r>
            <a:r>
              <a:rPr lang="es-CR" sz="2400" dirty="0" err="1"/>
              <a:t>glm</a:t>
            </a:r>
            <a:r>
              <a:rPr lang="es-CR" sz="2400" dirty="0"/>
              <a:t>(), su contra parte en las RTS también existen (</a:t>
            </a:r>
            <a:r>
              <a:rPr lang="es-CR" sz="2400" dirty="0" err="1"/>
              <a:t>tscount</a:t>
            </a:r>
            <a:r>
              <a:rPr lang="es-CR" sz="2400" dirty="0"/>
              <a:t>(), etc…). </a:t>
            </a:r>
          </a:p>
          <a:p>
            <a:pPr algn="just"/>
            <a:endParaRPr lang="es-CR" sz="2400" dirty="0"/>
          </a:p>
          <a:p>
            <a:pPr algn="just"/>
            <a:endParaRPr lang="es-CR" sz="2400" dirty="0"/>
          </a:p>
        </p:txBody>
      </p:sp>
      <p:pic>
        <p:nvPicPr>
          <p:cNvPr id="3074" name="Picture 2" descr="Resultado de imagen para sh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638" y="1066800"/>
            <a:ext cx="2003547" cy="20035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r st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3846" y="4044462"/>
            <a:ext cx="2013438" cy="201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337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modelos RST</a:t>
            </a:r>
          </a:p>
        </p:txBody>
      </p:sp>
    </p:spTree>
    <p:extLst>
      <p:ext uri="{BB962C8B-B14F-4D97-AF65-F5344CB8AC3E}">
        <p14:creationId xmlns:p14="http://schemas.microsoft.com/office/powerpoint/2010/main" val="38335100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2562" y="1139825"/>
                <a:ext cx="10515600" cy="5515952"/>
              </a:xfrm>
            </p:spPr>
            <p:txBody>
              <a:bodyPr>
                <a:normAutofit/>
              </a:bodyPr>
              <a:lstStyle/>
              <a:p>
                <a:r>
                  <a:rPr lang="es-CR" sz="2400" dirty="0"/>
                  <a:t>Veamos la gran similitud que existe entre los MCO para datos transversales y longitudinales.</a:t>
                </a:r>
              </a:p>
              <a:p>
                <a:pPr marL="0" indent="0">
                  <a:buNone/>
                </a:pPr>
                <a:endParaRPr lang="es-CR" sz="2400" dirty="0"/>
              </a:p>
              <a:p>
                <a:pPr marL="0" indent="0">
                  <a:buNone/>
                </a:pPr>
                <a:r>
                  <a:rPr lang="es-CR" sz="2400" dirty="0"/>
                  <a:t>Sea la recta de mejor ajuste:</a:t>
                </a:r>
              </a:p>
              <a:p>
                <a:pPr marL="0" indent="0">
                  <a:buNone/>
                </a:pPr>
                <a:endParaRPr lang="es-CR" sz="2400" dirty="0"/>
              </a:p>
              <a:p>
                <a:pPr marL="0" indent="0">
                  <a:buNone/>
                </a:pPr>
                <a14:m>
                  <m:oMathPara xmlns:m="http://schemas.openxmlformats.org/officeDocument/2006/math">
                    <m:oMathParaPr>
                      <m:jc m:val="left"/>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2</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𝑘</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𝑘</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m:oMathPara>
                </a14:m>
                <a:endParaRPr lang="es-CR" sz="2400" dirty="0"/>
              </a:p>
              <a:p>
                <a:pPr marL="0" indent="0">
                  <a:buNone/>
                </a:pPr>
                <a:endParaRPr lang="es-CR" sz="2400" dirty="0"/>
              </a:p>
              <a:p>
                <a:pPr marL="0" indent="0">
                  <a:buNone/>
                </a:pPr>
                <a:r>
                  <a:rPr lang="es-CR" sz="2400" dirty="0"/>
                  <a:t>Para obtener el vector de coeficientes </a:t>
                </a:r>
                <a14:m>
                  <m:oMath xmlns:m="http://schemas.openxmlformats.org/officeDocument/2006/math">
                    <m:r>
                      <a:rPr lang="es-CR" sz="2400" i="1" smtClean="0">
                        <a:latin typeface="Cambria Math" panose="02040503050406030204" pitchFamily="18" charset="0"/>
                      </a:rPr>
                      <m:t>𝛽</m:t>
                    </m:r>
                  </m:oMath>
                </a14:m>
                <a:r>
                  <a:rPr lang="es-CR" sz="2400" dirty="0"/>
                  <a:t>´ , se utiliza el principio de minimizar los errores:</a:t>
                </a:r>
              </a:p>
              <a:p>
                <a:pPr marL="0" indent="0">
                  <a:buNone/>
                </a:pPr>
                <a:endParaRPr lang="es-CR" sz="2400" dirty="0"/>
              </a:p>
              <a:p>
                <a:pPr marL="0" indent="0">
                  <a:buNone/>
                </a:pPr>
                <a14:m>
                  <m:oMathPara xmlns:m="http://schemas.openxmlformats.org/officeDocument/2006/math">
                    <m:oMathParaPr>
                      <m:jc m:val="left"/>
                    </m:oMathParaPr>
                    <m:oMath xmlns:m="http://schemas.openxmlformats.org/officeDocument/2006/math">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𝑡</m:t>
                          </m:r>
                          <m:r>
                            <a:rPr lang="es-CR" sz="2400" i="1">
                              <a:latin typeface="Cambria Math" panose="02040503050406030204" pitchFamily="18" charset="0"/>
                            </a:rPr>
                            <m:t>=1</m:t>
                          </m:r>
                        </m:sub>
                        <m:sup>
                          <m:r>
                            <a:rPr lang="es-CR" sz="2400" i="1">
                              <a:latin typeface="Cambria Math" panose="02040503050406030204" pitchFamily="18" charset="0"/>
                            </a:rPr>
                            <m:t>𝑇</m:t>
                          </m:r>
                        </m:sup>
                        <m:e>
                          <m:sSubSup>
                            <m:sSubSupPr>
                              <m:ctrlPr>
                                <a:rPr lang="es-CR" sz="2400" i="1">
                                  <a:latin typeface="Cambria Math" panose="02040503050406030204" pitchFamily="18" charset="0"/>
                                </a:rPr>
                              </m:ctrlPr>
                            </m:sSubSupPr>
                            <m:e>
                              <m:r>
                                <a:rPr lang="es-CR" sz="2400" i="1">
                                  <a:latin typeface="Cambria Math" panose="02040503050406030204" pitchFamily="18" charset="0"/>
                                </a:rPr>
                                <m:t>𝜀</m:t>
                              </m:r>
                            </m:e>
                            <m:sub>
                              <m:r>
                                <a:rPr lang="es-CR" sz="2400" i="1">
                                  <a:latin typeface="Cambria Math" panose="02040503050406030204" pitchFamily="18" charset="0"/>
                                </a:rPr>
                                <m:t>𝑡</m:t>
                              </m:r>
                            </m:sub>
                            <m:sup>
                              <m:r>
                                <a:rPr lang="es-CR" sz="2400" i="1">
                                  <a:latin typeface="Cambria Math" panose="02040503050406030204" pitchFamily="18" charset="0"/>
                                </a:rPr>
                                <m:t>2</m:t>
                              </m:r>
                            </m:sup>
                          </m:sSubSup>
                        </m:e>
                      </m:nary>
                      <m:r>
                        <a:rPr lang="es-CR" sz="2400" i="1">
                          <a:latin typeface="Cambria Math" panose="02040503050406030204" pitchFamily="18" charset="0"/>
                        </a:rPr>
                        <m:t>=</m:t>
                      </m:r>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𝑡</m:t>
                          </m:r>
                          <m:r>
                            <a:rPr lang="es-CR" sz="2400" i="1">
                              <a:latin typeface="Cambria Math" panose="02040503050406030204" pitchFamily="18" charset="0"/>
                            </a:rPr>
                            <m:t>=1</m:t>
                          </m:r>
                        </m:sub>
                        <m:sup>
                          <m:r>
                            <a:rPr lang="es-CR" sz="2400" i="1">
                              <a:latin typeface="Cambria Math" panose="02040503050406030204" pitchFamily="18" charset="0"/>
                            </a:rPr>
                            <m:t>𝑇</m:t>
                          </m:r>
                        </m:sup>
                        <m:e>
                          <m:sSup>
                            <m:sSupPr>
                              <m:ctrlPr>
                                <a:rPr lang="es-CR" sz="2400" i="1">
                                  <a:latin typeface="Cambria Math" panose="02040503050406030204" pitchFamily="18" charset="0"/>
                                </a:rPr>
                              </m:ctrlPr>
                            </m:sSupPr>
                            <m:e>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2</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𝑘</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𝑘</m:t>
                                  </m:r>
                                </m:sub>
                              </m:sSub>
                              <m:r>
                                <a:rPr lang="es-CR" sz="2400" i="1">
                                  <a:latin typeface="Cambria Math" panose="02040503050406030204" pitchFamily="18" charset="0"/>
                                </a:rPr>
                                <m:t>)</m:t>
                              </m:r>
                            </m:e>
                            <m:sup>
                              <m:r>
                                <a:rPr lang="es-CR" sz="2400" i="1">
                                  <a:latin typeface="Cambria Math" panose="02040503050406030204" pitchFamily="18" charset="0"/>
                                </a:rPr>
                                <m:t>2</m:t>
                              </m:r>
                            </m:sup>
                          </m:sSup>
                        </m:e>
                      </m:nary>
                    </m:oMath>
                  </m:oMathPara>
                </a14:m>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2562" y="1139825"/>
                <a:ext cx="10515600" cy="5515952"/>
              </a:xfrm>
              <a:blipFill>
                <a:blip r:embed="rId2"/>
                <a:stretch>
                  <a:fillRect l="-928" t="-1547"/>
                </a:stretch>
              </a:blipFill>
            </p:spPr>
            <p:txBody>
              <a:bodyPr/>
              <a:lstStyle/>
              <a:p>
                <a:r>
                  <a:rPr lang="es-CR">
                    <a:noFill/>
                  </a:rPr>
                  <a:t> </a:t>
                </a:r>
              </a:p>
            </p:txBody>
          </p:sp>
        </mc:Fallback>
      </mc:AlternateContent>
      <p:sp>
        <p:nvSpPr>
          <p:cNvPr id="4" name="Título 1"/>
          <p:cNvSpPr>
            <a:spLocks noGrp="1"/>
          </p:cNvSpPr>
          <p:nvPr>
            <p:ph type="title"/>
          </p:nvPr>
        </p:nvSpPr>
        <p:spPr>
          <a:xfrm>
            <a:off x="272562" y="48607"/>
            <a:ext cx="11684976" cy="760285"/>
          </a:xfrm>
        </p:spPr>
        <p:txBody>
          <a:bodyPr>
            <a:normAutofit/>
          </a:bodyPr>
          <a:lstStyle/>
          <a:p>
            <a:pPr algn="ctr"/>
            <a:r>
              <a:rPr lang="es-CR" dirty="0"/>
              <a:t>Estimación: Mínimos Cuadrado Ordinarios (MCO)</a:t>
            </a:r>
          </a:p>
        </p:txBody>
      </p:sp>
    </p:spTree>
    <p:extLst>
      <p:ext uri="{BB962C8B-B14F-4D97-AF65-F5344CB8AC3E}">
        <p14:creationId xmlns:p14="http://schemas.microsoft.com/office/powerpoint/2010/main" val="425227720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49469" y="905608"/>
                <a:ext cx="11808069" cy="5864469"/>
              </a:xfrm>
            </p:spPr>
            <p:txBody>
              <a:bodyPr>
                <a:normAutofit lnSpcReduction="10000"/>
              </a:bodyPr>
              <a:lstStyle/>
              <a:p>
                <a:pPr marL="0" indent="0">
                  <a:buNone/>
                </a:pPr>
                <a:r>
                  <a:rPr lang="es-CR" sz="2400" dirty="0"/>
                  <a:t>Sea </a:t>
                </a:r>
                <a14:m>
                  <m:oMath xmlns:m="http://schemas.openxmlformats.org/officeDocument/2006/math">
                    <m:r>
                      <a:rPr lang="es-CR" sz="2400" b="1" i="1">
                        <a:latin typeface="Cambria Math" panose="02040503050406030204" pitchFamily="18" charset="0"/>
                      </a:rPr>
                      <m:t>𝒚</m:t>
                    </m:r>
                    <m:r>
                      <a:rPr lang="es-CR" sz="2400" i="1">
                        <a:latin typeface="Cambria Math" panose="02040503050406030204" pitchFamily="18" charset="0"/>
                      </a:rPr>
                      <m:t>=</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1</m:t>
                            </m:r>
                          </m:sub>
                        </m:sSub>
                        <m:r>
                          <a:rPr lang="es-CR" sz="2400" i="1">
                            <a:latin typeface="Cambria Math" panose="02040503050406030204" pitchFamily="18" charset="0"/>
                          </a:rPr>
                          <m:t>, … ,</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𝑇</m:t>
                            </m:r>
                          </m:sub>
                        </m:sSub>
                      </m:e>
                    </m:d>
                    <m:r>
                      <a:rPr lang="es-CR" sz="2400" i="1">
                        <a:latin typeface="Cambria Math" panose="02040503050406030204" pitchFamily="18" charset="0"/>
                      </a:rPr>
                      <m:t>´</m:t>
                    </m:r>
                  </m:oMath>
                </a14:m>
                <a:r>
                  <a:rPr lang="es-CR" sz="2400" dirty="0"/>
                  <a:t> el vector con los valores temporales, </a:t>
                </a:r>
                <a14:m>
                  <m:oMath xmlns:m="http://schemas.openxmlformats.org/officeDocument/2006/math">
                    <m:r>
                      <a:rPr lang="es-CR" sz="2400" b="1" i="1">
                        <a:latin typeface="Cambria Math" panose="02040503050406030204" pitchFamily="18" charset="0"/>
                      </a:rPr>
                      <m:t>𝜺</m:t>
                    </m:r>
                    <m:r>
                      <a:rPr lang="es-CR" sz="2400" i="1">
                        <a:latin typeface="Cambria Math" panose="02040503050406030204" pitchFamily="18" charset="0"/>
                      </a:rPr>
                      <m:t>=</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1</m:t>
                            </m:r>
                          </m:sub>
                        </m:sSub>
                        <m:r>
                          <a:rPr lang="es-CR" sz="2400" i="1">
                            <a:latin typeface="Cambria Math" panose="02040503050406030204" pitchFamily="18" charset="0"/>
                          </a:rPr>
                          <m:t>, … ,</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𝑇</m:t>
                            </m:r>
                          </m:sub>
                        </m:sSub>
                      </m:e>
                    </m:d>
                    <m:r>
                      <a:rPr lang="es-CR" sz="2400" i="1">
                        <a:latin typeface="Cambria Math" panose="02040503050406030204" pitchFamily="18" charset="0"/>
                      </a:rPr>
                      <m:t>´</m:t>
                    </m:r>
                  </m:oMath>
                </a14:m>
                <a:r>
                  <a:rPr lang="es-CR" sz="2400" dirty="0"/>
                  <a:t> las perturbaciones, </a:t>
                </a:r>
                <a14:m>
                  <m:oMath xmlns:m="http://schemas.openxmlformats.org/officeDocument/2006/math">
                    <m:r>
                      <a:rPr lang="es-CR" sz="2400" b="1" i="1">
                        <a:latin typeface="Cambria Math" panose="02040503050406030204" pitchFamily="18" charset="0"/>
                      </a:rPr>
                      <m:t>𝜷</m:t>
                    </m:r>
                    <m:r>
                      <a:rPr lang="es-CR" sz="2400" i="1">
                        <a:latin typeface="Cambria Math" panose="02040503050406030204" pitchFamily="18" charset="0"/>
                      </a:rPr>
                      <m:t>=</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 … ,</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𝑘</m:t>
                            </m:r>
                          </m:sub>
                        </m:sSub>
                      </m:e>
                    </m:d>
                    <m:r>
                      <a:rPr lang="es-CR" sz="2400" i="1">
                        <a:latin typeface="Cambria Math" panose="02040503050406030204" pitchFamily="18" charset="0"/>
                      </a:rPr>
                      <m:t>´</m:t>
                    </m:r>
                  </m:oMath>
                </a14:m>
                <a:r>
                  <a:rPr lang="es-CR" sz="2400" dirty="0"/>
                  <a:t> los parámetros y </a:t>
                </a:r>
                <a14:m>
                  <m:oMath xmlns:m="http://schemas.openxmlformats.org/officeDocument/2006/math">
                    <m:r>
                      <a:rPr lang="es-CR" sz="2400" i="1" dirty="0" smtClean="0">
                        <a:latin typeface="Cambria Math" panose="02040503050406030204" pitchFamily="18" charset="0"/>
                      </a:rPr>
                      <m:t>𝑋</m:t>
                    </m:r>
                  </m:oMath>
                </a14:m>
                <a:r>
                  <a:rPr lang="es-CR" sz="2400" dirty="0"/>
                  <a:t> la matriz con las variables independientes </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400" b="1" i="1">
                          <a:latin typeface="Cambria Math" panose="02040503050406030204" pitchFamily="18" charset="0"/>
                        </a:rPr>
                        <m:t>𝑿</m:t>
                      </m:r>
                      <m:r>
                        <a:rPr lang="es-CR" sz="2400" i="1">
                          <a:latin typeface="Cambria Math" panose="02040503050406030204" pitchFamily="18" charset="0"/>
                        </a:rPr>
                        <m:t>=</m:t>
                      </m:r>
                      <m:d>
                        <m:dPr>
                          <m:begChr m:val="["/>
                          <m:endChr m:val="]"/>
                          <m:ctrlPr>
                            <a:rPr lang="es-CR" sz="2400" i="1">
                              <a:latin typeface="Cambria Math" panose="02040503050406030204" pitchFamily="18" charset="0"/>
                            </a:rPr>
                          </m:ctrlPr>
                        </m:dPr>
                        <m:e>
                          <m:m>
                            <m:mPr>
                              <m:mcs>
                                <m:mc>
                                  <m:mcPr>
                                    <m:count m:val="5"/>
                                    <m:mcJc m:val="center"/>
                                  </m:mcPr>
                                </m:mc>
                              </m:mcs>
                              <m:ctrlPr>
                                <a:rPr lang="es-CR" sz="2400" i="1">
                                  <a:latin typeface="Cambria Math" panose="02040503050406030204" pitchFamily="18" charset="0"/>
                                </a:rPr>
                              </m:ctrlPr>
                            </m:mPr>
                            <m:mr>
                              <m:e>
                                <m:r>
                                  <a:rPr lang="es-CR" sz="2400" i="1">
                                    <a:latin typeface="Cambria Math" panose="02040503050406030204" pitchFamily="18" charset="0"/>
                                  </a:rPr>
                                  <m:t>1</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1,1</m:t>
                                    </m:r>
                                  </m:sub>
                                </m:sSub>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2,1</m:t>
                                    </m:r>
                                  </m:sub>
                                </m:sSub>
                              </m:e>
                              <m:e>
                                <m:r>
                                  <a:rPr lang="es-CR" sz="2400" i="1">
                                    <a:latin typeface="Cambria Math" panose="02040503050406030204" pitchFamily="18" charset="0"/>
                                  </a:rPr>
                                  <m:t>⋯</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𝑘</m:t>
                                    </m:r>
                                    <m:r>
                                      <a:rPr lang="es-CR" sz="2400" i="1">
                                        <a:latin typeface="Cambria Math" panose="02040503050406030204" pitchFamily="18" charset="0"/>
                                      </a:rPr>
                                      <m:t>,1</m:t>
                                    </m:r>
                                  </m:sub>
                                </m:sSub>
                              </m:e>
                            </m:mr>
                            <m:mr>
                              <m:e>
                                <m:r>
                                  <a:rPr lang="es-CR" sz="2400" i="1">
                                    <a:latin typeface="Cambria Math" panose="02040503050406030204" pitchFamily="18" charset="0"/>
                                  </a:rPr>
                                  <m:t>1</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1,2</m:t>
                                    </m:r>
                                  </m:sub>
                                </m:sSub>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2,2</m:t>
                                    </m:r>
                                  </m:sub>
                                </m:sSub>
                              </m:e>
                              <m:e>
                                <m:r>
                                  <a:rPr lang="es-CR" sz="2400" i="1">
                                    <a:latin typeface="Cambria Math" panose="02040503050406030204" pitchFamily="18" charset="0"/>
                                  </a:rPr>
                                  <m:t>⋯</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𝑘</m:t>
                                    </m:r>
                                    <m:r>
                                      <a:rPr lang="es-CR" sz="2400" i="1">
                                        <a:latin typeface="Cambria Math" panose="02040503050406030204" pitchFamily="18" charset="0"/>
                                      </a:rPr>
                                      <m:t>,2</m:t>
                                    </m:r>
                                  </m:sub>
                                </m:sSub>
                              </m:e>
                            </m:mr>
                            <m:mr>
                              <m:e>
                                <m:r>
                                  <a:rPr lang="es-CR" sz="2400" i="1">
                                    <a:latin typeface="Cambria Math" panose="02040503050406030204" pitchFamily="18" charset="0"/>
                                  </a:rPr>
                                  <m:t>⋮</m:t>
                                </m:r>
                              </m:e>
                              <m:e>
                                <m:r>
                                  <a:rPr lang="es-CR" sz="2400" i="1">
                                    <a:latin typeface="Cambria Math" panose="02040503050406030204" pitchFamily="18" charset="0"/>
                                  </a:rPr>
                                  <m:t>⋮</m:t>
                                </m:r>
                              </m:e>
                              <m:e>
                                <m:r>
                                  <a:rPr lang="es-CR" sz="2400" i="1">
                                    <a:latin typeface="Cambria Math" panose="02040503050406030204" pitchFamily="18" charset="0"/>
                                  </a:rPr>
                                  <m:t>⋮</m:t>
                                </m:r>
                              </m:e>
                              <m:e>
                                <m:r>
                                  <a:rPr lang="es-CR" sz="2400" i="1">
                                    <a:latin typeface="Cambria Math" panose="02040503050406030204" pitchFamily="18" charset="0"/>
                                  </a:rPr>
                                  <m:t>⋮</m:t>
                                </m:r>
                              </m:e>
                              <m:e>
                                <m:r>
                                  <a:rPr lang="es-CR" sz="2400" i="1">
                                    <a:latin typeface="Cambria Math" panose="02040503050406030204" pitchFamily="18" charset="0"/>
                                  </a:rPr>
                                  <m:t>⋮</m:t>
                                </m:r>
                              </m:e>
                            </m:mr>
                            <m:mr>
                              <m:e>
                                <m:r>
                                  <a:rPr lang="es-CR" sz="2400" i="1">
                                    <a:latin typeface="Cambria Math" panose="02040503050406030204" pitchFamily="18" charset="0"/>
                                  </a:rPr>
                                  <m:t>1</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𝑇</m:t>
                                    </m:r>
                                  </m:sub>
                                </m:sSub>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m:t>
                                    </m:r>
                                    <m:r>
                                      <a:rPr lang="es-CR" sz="2400" i="1">
                                        <a:latin typeface="Cambria Math" panose="02040503050406030204" pitchFamily="18" charset="0"/>
                                      </a:rPr>
                                      <m:t>𝑇</m:t>
                                    </m:r>
                                  </m:sub>
                                </m:sSub>
                              </m:e>
                              <m:e>
                                <m:r>
                                  <a:rPr lang="es-CR" sz="2400" i="1">
                                    <a:latin typeface="Cambria Math" panose="02040503050406030204" pitchFamily="18" charset="0"/>
                                  </a:rPr>
                                  <m:t>⋯</m:t>
                                </m:r>
                              </m:e>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𝑘</m:t>
                                    </m:r>
                                    <m:r>
                                      <a:rPr lang="es-CR" sz="2400" i="1">
                                        <a:latin typeface="Cambria Math" panose="02040503050406030204" pitchFamily="18" charset="0"/>
                                      </a:rPr>
                                      <m:t>,</m:t>
                                    </m:r>
                                    <m:r>
                                      <a:rPr lang="es-CR" sz="2400" i="1">
                                        <a:latin typeface="Cambria Math" panose="02040503050406030204" pitchFamily="18" charset="0"/>
                                      </a:rPr>
                                      <m:t>𝑇</m:t>
                                    </m:r>
                                  </m:sub>
                                </m:sSub>
                              </m:e>
                            </m:mr>
                          </m:m>
                        </m:e>
                      </m:d>
                    </m:oMath>
                  </m:oMathPara>
                </a14:m>
                <a:endParaRPr lang="es-CR" sz="2400" dirty="0"/>
              </a:p>
              <a:p>
                <a:pPr marL="0" indent="0">
                  <a:buNone/>
                </a:pPr>
                <a:endParaRPr lang="es-CR" sz="2400" dirty="0"/>
              </a:p>
              <a:p>
                <a:pPr marL="0" indent="0">
                  <a:buNone/>
                </a:pPr>
                <a:r>
                  <a:rPr lang="es-CR" sz="2400" dirty="0"/>
                  <a:t>Se busca obtener los </a:t>
                </a:r>
                <a14:m>
                  <m:oMath xmlns:m="http://schemas.openxmlformats.org/officeDocument/2006/math">
                    <m:r>
                      <a:rPr lang="es-CR" sz="2400" i="1">
                        <a:latin typeface="Cambria Math" panose="02040503050406030204" pitchFamily="18" charset="0"/>
                      </a:rPr>
                      <m:t>𝛽</m:t>
                    </m:r>
                  </m:oMath>
                </a14:m>
                <a:r>
                  <a:rPr lang="es-CR" sz="2400" dirty="0"/>
                  <a:t> a partir de la siguiente ecuación </a:t>
                </a:r>
                <a14:m>
                  <m:oMath xmlns:m="http://schemas.openxmlformats.org/officeDocument/2006/math">
                    <m:r>
                      <a:rPr lang="es-CR" sz="2400" b="1" i="1">
                        <a:latin typeface="Cambria Math" panose="02040503050406030204" pitchFamily="18" charset="0"/>
                      </a:rPr>
                      <m:t>𝒚</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r>
                      <a:rPr lang="es-CR" sz="2400" i="1">
                        <a:latin typeface="Cambria Math" panose="02040503050406030204" pitchFamily="18" charset="0"/>
                      </a:rPr>
                      <m:t>+</m:t>
                    </m:r>
                    <m:r>
                      <a:rPr lang="es-CR" sz="2400" i="1">
                        <a:latin typeface="Cambria Math" panose="02040503050406030204" pitchFamily="18" charset="0"/>
                      </a:rPr>
                      <m:t>𝜀</m:t>
                    </m:r>
                  </m:oMath>
                </a14:m>
                <a:r>
                  <a:rPr lang="es-CR" sz="2400" dirty="0"/>
                  <a:t>, sabiendo que el principio es el minimizar los residuos: </a:t>
                </a:r>
                <a14:m>
                  <m:oMath xmlns:m="http://schemas.openxmlformats.org/officeDocument/2006/math">
                    <m:r>
                      <a:rPr lang="es-CR" sz="2400" b="1" i="1">
                        <a:latin typeface="Cambria Math" panose="02040503050406030204" pitchFamily="18" charset="0"/>
                      </a:rPr>
                      <m:t>𝜺</m:t>
                    </m:r>
                    <m:r>
                      <a:rPr lang="es-CR" sz="2400" b="1" i="1">
                        <a:latin typeface="Cambria Math" panose="02040503050406030204" pitchFamily="18" charset="0"/>
                      </a:rPr>
                      <m:t>´</m:t>
                    </m:r>
                    <m:r>
                      <a:rPr lang="es-CR" sz="2400" b="1" i="1">
                        <a:latin typeface="Cambria Math" panose="02040503050406030204" pitchFamily="18" charset="0"/>
                      </a:rPr>
                      <m:t>𝜺</m:t>
                    </m:r>
                    <m:r>
                      <a:rPr lang="es-CR" sz="2400" i="1">
                        <a:latin typeface="Cambria Math" panose="02040503050406030204" pitchFamily="18" charset="0"/>
                      </a:rPr>
                      <m:t>=</m:t>
                    </m:r>
                    <m:d>
                      <m:dPr>
                        <m:ctrlPr>
                          <a:rPr lang="es-CR" sz="2400" i="1">
                            <a:latin typeface="Cambria Math" panose="02040503050406030204" pitchFamily="18" charset="0"/>
                          </a:rPr>
                        </m:ctrlPr>
                      </m:dPr>
                      <m:e>
                        <m:r>
                          <a:rPr lang="es-CR" sz="2400" i="1">
                            <a:latin typeface="Cambria Math" panose="02040503050406030204" pitchFamily="18" charset="0"/>
                          </a:rPr>
                          <m:t>𝑦</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e>
                    </m:d>
                    <m:r>
                      <a:rPr lang="es-CR" sz="2400" i="1">
                        <a:latin typeface="Cambria Math" panose="02040503050406030204" pitchFamily="18" charset="0"/>
                      </a:rPr>
                      <m:t>´(</m:t>
                    </m:r>
                    <m:r>
                      <a:rPr lang="es-CR" sz="2400" i="1">
                        <a:latin typeface="Cambria Math" panose="02040503050406030204" pitchFamily="18" charset="0"/>
                      </a:rPr>
                      <m:t>𝑦</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r>
                      <a:rPr lang="es-CR" sz="2400" i="1">
                        <a:latin typeface="Cambria Math" panose="02040503050406030204" pitchFamily="18" charset="0"/>
                      </a:rPr>
                      <m:t>)</m:t>
                    </m:r>
                  </m:oMath>
                </a14:m>
                <a:r>
                  <a:rPr lang="es-CR" sz="2400" dirty="0"/>
                  <a:t>.</a:t>
                </a:r>
              </a:p>
              <a:p>
                <a:pPr marL="0" indent="0">
                  <a:buNone/>
                </a:pPr>
                <a:endParaRPr lang="es-CR" sz="2400" dirty="0"/>
              </a:p>
              <a:p>
                <a:pPr marL="0" indent="0">
                  <a:buNone/>
                </a:pPr>
                <a:r>
                  <a:rPr lang="es-CR" sz="2400" dirty="0"/>
                  <a:t>La ecuación obtenida es equivalente entre el mundo transversal y longitudinal:</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acc>
                        <m:accPr>
                          <m:chr m:val="̂"/>
                          <m:ctrlPr>
                            <a:rPr lang="es-CR" b="1" i="1">
                              <a:latin typeface="Cambria Math" panose="02040503050406030204" pitchFamily="18" charset="0"/>
                            </a:rPr>
                          </m:ctrlPr>
                        </m:accPr>
                        <m:e>
                          <m:r>
                            <a:rPr lang="es-CR" b="1" i="1">
                              <a:latin typeface="Cambria Math" panose="02040503050406030204" pitchFamily="18" charset="0"/>
                            </a:rPr>
                            <m:t>𝜷</m:t>
                          </m:r>
                        </m:e>
                      </m:acc>
                      <m:r>
                        <a:rPr lang="es-CR" i="1">
                          <a:latin typeface="Cambria Math" panose="02040503050406030204" pitchFamily="18" charset="0"/>
                        </a:rPr>
                        <m:t>=</m:t>
                      </m:r>
                      <m:sSup>
                        <m:sSupPr>
                          <m:ctrlPr>
                            <a:rPr lang="es-CR" i="1">
                              <a:latin typeface="Cambria Math" panose="02040503050406030204" pitchFamily="18" charset="0"/>
                            </a:rPr>
                          </m:ctrlPr>
                        </m:sSupPr>
                        <m:e>
                          <m:r>
                            <a:rPr lang="es-CR" i="1">
                              <a:latin typeface="Cambria Math" panose="02040503050406030204" pitchFamily="18" charset="0"/>
                            </a:rPr>
                            <m:t>(</m:t>
                          </m:r>
                          <m:r>
                            <a:rPr lang="es-CR" i="1">
                              <a:latin typeface="Cambria Math" panose="02040503050406030204" pitchFamily="18" charset="0"/>
                            </a:rPr>
                            <m:t>𝑋</m:t>
                          </m:r>
                          <m:r>
                            <a:rPr lang="es-CR" i="1">
                              <a:latin typeface="Cambria Math" panose="02040503050406030204" pitchFamily="18" charset="0"/>
                            </a:rPr>
                            <m:t>´</m:t>
                          </m:r>
                          <m:r>
                            <a:rPr lang="es-CR" i="1">
                              <a:latin typeface="Cambria Math" panose="02040503050406030204" pitchFamily="18" charset="0"/>
                            </a:rPr>
                            <m:t>𝑋</m:t>
                          </m:r>
                          <m:r>
                            <a:rPr lang="es-CR" i="1">
                              <a:latin typeface="Cambria Math" panose="02040503050406030204" pitchFamily="18" charset="0"/>
                            </a:rPr>
                            <m:t>)</m:t>
                          </m:r>
                        </m:e>
                        <m:sup>
                          <m:r>
                            <a:rPr lang="es-CR" i="1">
                              <a:latin typeface="Cambria Math" panose="02040503050406030204" pitchFamily="18" charset="0"/>
                            </a:rPr>
                            <m:t>−1</m:t>
                          </m:r>
                        </m:sup>
                      </m:sSup>
                      <m:r>
                        <a:rPr lang="es-CR" i="1">
                          <a:latin typeface="Cambria Math" panose="02040503050406030204" pitchFamily="18" charset="0"/>
                        </a:rPr>
                        <m:t>𝑋</m:t>
                      </m:r>
                      <m:r>
                        <a:rPr lang="es-CR" i="1">
                          <a:latin typeface="Cambria Math" panose="02040503050406030204" pitchFamily="18" charset="0"/>
                        </a:rPr>
                        <m:t>′</m:t>
                      </m:r>
                      <m:r>
                        <a:rPr lang="es-CR" i="1">
                          <a:latin typeface="Cambria Math" panose="02040503050406030204" pitchFamily="18" charset="0"/>
                        </a:rPr>
                        <m:t>𝑌</m:t>
                      </m:r>
                    </m:oMath>
                  </m:oMathPara>
                </a14:m>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49469" y="905608"/>
                <a:ext cx="11808069" cy="5864469"/>
              </a:xfrm>
              <a:blipFill>
                <a:blip r:embed="rId2"/>
                <a:stretch>
                  <a:fillRect l="-826" t="-1975" r="-1342"/>
                </a:stretch>
              </a:blipFill>
            </p:spPr>
            <p:txBody>
              <a:bodyPr/>
              <a:lstStyle/>
              <a:p>
                <a:r>
                  <a:rPr lang="es-CR">
                    <a:noFill/>
                  </a:rPr>
                  <a:t> </a:t>
                </a:r>
              </a:p>
            </p:txBody>
          </p:sp>
        </mc:Fallback>
      </mc:AlternateContent>
      <p:sp>
        <p:nvSpPr>
          <p:cNvPr id="4" name="Título 1"/>
          <p:cNvSpPr>
            <a:spLocks noGrp="1"/>
          </p:cNvSpPr>
          <p:nvPr>
            <p:ph type="title"/>
          </p:nvPr>
        </p:nvSpPr>
        <p:spPr>
          <a:xfrm>
            <a:off x="272562" y="48607"/>
            <a:ext cx="11684976" cy="760285"/>
          </a:xfrm>
        </p:spPr>
        <p:txBody>
          <a:bodyPr>
            <a:normAutofit/>
          </a:bodyPr>
          <a:lstStyle/>
          <a:p>
            <a:pPr algn="ctr"/>
            <a:r>
              <a:rPr lang="es-CR" dirty="0"/>
              <a:t>Estimación: Mínimos Cuadrado Ordinarios (MCO)</a:t>
            </a:r>
          </a:p>
        </p:txBody>
      </p:sp>
    </p:spTree>
    <p:extLst>
      <p:ext uri="{BB962C8B-B14F-4D97-AF65-F5344CB8AC3E}">
        <p14:creationId xmlns:p14="http://schemas.microsoft.com/office/powerpoint/2010/main" val="29033472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2562" y="1183785"/>
                <a:ext cx="10515600" cy="5428029"/>
              </a:xfrm>
            </p:spPr>
            <p:txBody>
              <a:bodyPr>
                <a:normAutofit/>
              </a:bodyPr>
              <a:lstStyle/>
              <a:p>
                <a:r>
                  <a:rPr lang="es-CR" sz="2400" dirty="0"/>
                  <a:t>La estimación del error estándar de la regresión posee principios equivalentes:</a:t>
                </a:r>
              </a:p>
              <a:p>
                <a:endParaRPr lang="es-CR" sz="2400" dirty="0"/>
              </a:p>
              <a:p>
                <a:pPr marL="0" indent="0">
                  <a:buNone/>
                </a:pPr>
                <a14:m>
                  <m:oMath xmlns:m="http://schemas.openxmlformats.org/officeDocument/2006/math">
                    <m:sSubSup>
                      <m:sSubSupPr>
                        <m:ctrlPr>
                          <a:rPr lang="es-CR" sz="2400" i="1">
                            <a:latin typeface="Cambria Math" panose="02040503050406030204" pitchFamily="18" charset="0"/>
                          </a:rPr>
                        </m:ctrlPr>
                      </m:sSubSup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b>
                        <m:r>
                          <a:rPr lang="es-CR" sz="2400" i="1">
                            <a:latin typeface="Cambria Math" panose="02040503050406030204" pitchFamily="18" charset="0"/>
                          </a:rPr>
                          <m:t>𝑒</m:t>
                        </m:r>
                      </m:sub>
                      <m:sup>
                        <m:r>
                          <a:rPr lang="es-CR" sz="2400" i="1">
                            <a:latin typeface="Cambria Math" panose="02040503050406030204" pitchFamily="18" charset="0"/>
                          </a:rPr>
                          <m:t>2</m:t>
                        </m:r>
                      </m:sup>
                    </m:sSubSup>
                    <m:r>
                      <a:rPr lang="es-CR" sz="2400" i="1">
                        <a:latin typeface="Cambria Math" panose="02040503050406030204" pitchFamily="18" charset="0"/>
                      </a:rPr>
                      <m:t>=</m:t>
                    </m:r>
                    <m:f>
                      <m:fPr>
                        <m:ctrlPr>
                          <a:rPr lang="es-CR" sz="2400" i="1">
                            <a:latin typeface="Cambria Math" panose="02040503050406030204" pitchFamily="18" charset="0"/>
                          </a:rPr>
                        </m:ctrlPr>
                      </m:fPr>
                      <m:num>
                        <m:r>
                          <a:rPr lang="es-CR" sz="2400" i="1">
                            <a:latin typeface="Cambria Math" panose="02040503050406030204" pitchFamily="18" charset="0"/>
                          </a:rPr>
                          <m:t>1</m:t>
                        </m:r>
                      </m:num>
                      <m:den>
                        <m:r>
                          <a:rPr lang="es-CR" sz="2400" i="1">
                            <a:latin typeface="Cambria Math" panose="02040503050406030204" pitchFamily="18" charset="0"/>
                          </a:rPr>
                          <m:t>𝑇</m:t>
                        </m:r>
                        <m:r>
                          <a:rPr lang="es-CR" sz="2400" i="1">
                            <a:latin typeface="Cambria Math" panose="02040503050406030204" pitchFamily="18" charset="0"/>
                          </a:rPr>
                          <m:t>−</m:t>
                        </m:r>
                        <m:r>
                          <a:rPr lang="es-CR" sz="2400" i="1">
                            <a:latin typeface="Cambria Math" panose="02040503050406030204" pitchFamily="18" charset="0"/>
                          </a:rPr>
                          <m:t>𝑘</m:t>
                        </m:r>
                      </m:den>
                    </m:f>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𝑡</m:t>
                        </m:r>
                        <m:r>
                          <a:rPr lang="es-CR" sz="2400" i="1">
                            <a:latin typeface="Cambria Math" panose="02040503050406030204" pitchFamily="18" charset="0"/>
                          </a:rPr>
                          <m:t>=1</m:t>
                        </m:r>
                      </m:sub>
                      <m:sup>
                        <m:r>
                          <a:rPr lang="es-CR" sz="2400" i="1">
                            <a:latin typeface="Cambria Math" panose="02040503050406030204" pitchFamily="18" charset="0"/>
                          </a:rPr>
                          <m:t>𝑇</m:t>
                        </m:r>
                      </m:sup>
                      <m:e>
                        <m:sSubSup>
                          <m:sSubSupPr>
                            <m:ctrlPr>
                              <a:rPr lang="es-CR" sz="2400" i="1">
                                <a:latin typeface="Cambria Math" panose="02040503050406030204" pitchFamily="18" charset="0"/>
                              </a:rPr>
                            </m:ctrlPr>
                          </m:sSubSupPr>
                          <m:e>
                            <m:r>
                              <a:rPr lang="es-CR" sz="2400" i="1">
                                <a:latin typeface="Cambria Math" panose="02040503050406030204" pitchFamily="18" charset="0"/>
                              </a:rPr>
                              <m:t>𝜀</m:t>
                            </m:r>
                          </m:e>
                          <m:sub>
                            <m:r>
                              <a:rPr lang="es-CR" sz="2400" i="1">
                                <a:latin typeface="Cambria Math" panose="02040503050406030204" pitchFamily="18" charset="0"/>
                              </a:rPr>
                              <m:t>𝑡</m:t>
                            </m:r>
                          </m:sub>
                          <m:sup>
                            <m:r>
                              <a:rPr lang="es-CR" sz="2400" i="1">
                                <a:latin typeface="Cambria Math" panose="02040503050406030204" pitchFamily="18" charset="0"/>
                              </a:rPr>
                              <m:t>2</m:t>
                            </m:r>
                          </m:sup>
                        </m:sSubSup>
                      </m:e>
                    </m:nary>
                  </m:oMath>
                </a14:m>
                <a:r>
                  <a:rPr lang="es-CR" sz="2400" dirty="0"/>
                  <a:t>        ,           </a:t>
                </a:r>
                <a14:m>
                  <m:oMath xmlns:m="http://schemas.openxmlformats.org/officeDocument/2006/math">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b>
                        <m:r>
                          <a:rPr lang="es-CR" sz="2400" i="1">
                            <a:latin typeface="Cambria Math" panose="02040503050406030204" pitchFamily="18" charset="0"/>
                          </a:rPr>
                          <m:t>𝑒</m:t>
                        </m:r>
                      </m:sub>
                    </m:sSub>
                    <m:r>
                      <a:rPr lang="es-CR" sz="2400" i="1">
                        <a:latin typeface="Cambria Math" panose="02040503050406030204" pitchFamily="18" charset="0"/>
                      </a:rPr>
                      <m:t>=</m:t>
                    </m:r>
                    <m:rad>
                      <m:radPr>
                        <m:degHide m:val="on"/>
                        <m:ctrlPr>
                          <a:rPr lang="es-CR" sz="2400" i="1">
                            <a:latin typeface="Cambria Math" panose="02040503050406030204" pitchFamily="18" charset="0"/>
                          </a:rPr>
                        </m:ctrlPr>
                      </m:radPr>
                      <m:deg/>
                      <m:e>
                        <m:f>
                          <m:fPr>
                            <m:ctrlPr>
                              <a:rPr lang="es-CR" sz="2400" i="1">
                                <a:latin typeface="Cambria Math" panose="02040503050406030204" pitchFamily="18" charset="0"/>
                              </a:rPr>
                            </m:ctrlPr>
                          </m:fPr>
                          <m:num>
                            <m:r>
                              <a:rPr lang="es-CR" sz="2400" i="1">
                                <a:latin typeface="Cambria Math" panose="02040503050406030204" pitchFamily="18" charset="0"/>
                              </a:rPr>
                              <m:t>1</m:t>
                            </m:r>
                          </m:num>
                          <m:den>
                            <m:r>
                              <a:rPr lang="es-CR" sz="2400" i="1">
                                <a:latin typeface="Cambria Math" panose="02040503050406030204" pitchFamily="18" charset="0"/>
                              </a:rPr>
                              <m:t>𝑇</m:t>
                            </m:r>
                            <m:r>
                              <a:rPr lang="es-CR" sz="2400" i="1">
                                <a:latin typeface="Cambria Math" panose="02040503050406030204" pitchFamily="18" charset="0"/>
                              </a:rPr>
                              <m:t>−</m:t>
                            </m:r>
                            <m:r>
                              <a:rPr lang="es-CR" sz="2400" i="1">
                                <a:latin typeface="Cambria Math" panose="02040503050406030204" pitchFamily="18" charset="0"/>
                              </a:rPr>
                              <m:t>𝑘</m:t>
                            </m:r>
                          </m:den>
                        </m:f>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𝑡</m:t>
                            </m:r>
                            <m:r>
                              <a:rPr lang="es-CR" sz="2400" i="1">
                                <a:latin typeface="Cambria Math" panose="02040503050406030204" pitchFamily="18" charset="0"/>
                              </a:rPr>
                              <m:t>=1</m:t>
                            </m:r>
                          </m:sub>
                          <m:sup>
                            <m:r>
                              <a:rPr lang="es-CR" sz="2400" i="1">
                                <a:latin typeface="Cambria Math" panose="02040503050406030204" pitchFamily="18" charset="0"/>
                              </a:rPr>
                              <m:t>𝑇</m:t>
                            </m:r>
                          </m:sup>
                          <m:e>
                            <m:sSubSup>
                              <m:sSubSupPr>
                                <m:ctrlPr>
                                  <a:rPr lang="es-CR" sz="2400" i="1">
                                    <a:latin typeface="Cambria Math" panose="02040503050406030204" pitchFamily="18" charset="0"/>
                                  </a:rPr>
                                </m:ctrlPr>
                              </m:sSubSupPr>
                              <m:e>
                                <m:r>
                                  <a:rPr lang="es-CR" sz="2400" i="1">
                                    <a:latin typeface="Cambria Math" panose="02040503050406030204" pitchFamily="18" charset="0"/>
                                  </a:rPr>
                                  <m:t>𝜀</m:t>
                                </m:r>
                              </m:e>
                              <m:sub>
                                <m:r>
                                  <a:rPr lang="es-CR" sz="2400" i="1">
                                    <a:latin typeface="Cambria Math" panose="02040503050406030204" pitchFamily="18" charset="0"/>
                                  </a:rPr>
                                  <m:t>𝑡</m:t>
                                </m:r>
                              </m:sub>
                              <m:sup>
                                <m:r>
                                  <a:rPr lang="es-CR" sz="2400" i="1">
                                    <a:latin typeface="Cambria Math" panose="02040503050406030204" pitchFamily="18" charset="0"/>
                                  </a:rPr>
                                  <m:t>2</m:t>
                                </m:r>
                              </m:sup>
                            </m:sSubSup>
                          </m:e>
                        </m:nary>
                      </m:e>
                    </m:rad>
                  </m:oMath>
                </a14:m>
                <a:endParaRPr lang="es-CR" sz="2400" dirty="0"/>
              </a:p>
              <a:p>
                <a:pPr marL="0" indent="0">
                  <a:buNone/>
                </a:pPr>
                <a:endParaRPr lang="es-CR" sz="2400" dirty="0"/>
              </a:p>
              <a:p>
                <a:pPr marL="0" indent="0">
                  <a:buNone/>
                </a:pPr>
                <a:endParaRPr lang="es-CR" sz="2400" dirty="0"/>
              </a:p>
              <a:p>
                <a:pPr marL="0" indent="0">
                  <a:buNone/>
                </a:pPr>
                <a:r>
                  <a:rPr lang="es-CR" sz="2400" dirty="0"/>
                  <a:t>En términos matriciales, el resultado final sería:</a:t>
                </a:r>
              </a:p>
              <a:p>
                <a:pPr marL="0" indent="0">
                  <a:buNone/>
                </a:pPr>
                <a:endParaRPr lang="es-CR" sz="2400" dirty="0"/>
              </a:p>
              <a:p>
                <a:pPr marL="0" indent="0">
                  <a:buNone/>
                </a:pPr>
                <a:r>
                  <a:rPr lang="es-CR" sz="2400" dirty="0"/>
                  <a:t> </a:t>
                </a:r>
              </a:p>
              <a:p>
                <a:pPr marL="0" indent="0">
                  <a:buNone/>
                </a:pPr>
                <a14:m>
                  <m:oMathPara xmlns:m="http://schemas.openxmlformats.org/officeDocument/2006/math">
                    <m:oMathParaPr>
                      <m:jc m:val="left"/>
                    </m:oMathParaPr>
                    <m:oMath xmlns:m="http://schemas.openxmlformats.org/officeDocument/2006/math">
                      <m:sSubSup>
                        <m:sSubSupPr>
                          <m:ctrlPr>
                            <a:rPr lang="es-CR" sz="2400" i="1">
                              <a:latin typeface="Cambria Math" panose="02040503050406030204" pitchFamily="18" charset="0"/>
                            </a:rPr>
                          </m:ctrlPr>
                        </m:sSubSup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b>
                          <m:r>
                            <a:rPr lang="es-CR" sz="2400" i="1">
                              <a:latin typeface="Cambria Math" panose="02040503050406030204" pitchFamily="18" charset="0"/>
                            </a:rPr>
                            <m:t>𝑒</m:t>
                          </m:r>
                        </m:sub>
                        <m:sup>
                          <m:r>
                            <a:rPr lang="es-CR" sz="2400" i="1">
                              <a:latin typeface="Cambria Math" panose="02040503050406030204" pitchFamily="18" charset="0"/>
                            </a:rPr>
                            <m:t>2</m:t>
                          </m:r>
                        </m:sup>
                      </m:sSubSup>
                      <m:r>
                        <a:rPr lang="es-CR" sz="2400" i="1">
                          <a:latin typeface="Cambria Math" panose="02040503050406030204" pitchFamily="18" charset="0"/>
                        </a:rPr>
                        <m:t>=</m:t>
                      </m:r>
                      <m:f>
                        <m:fPr>
                          <m:ctrlPr>
                            <a:rPr lang="es-CR" sz="2400" i="1">
                              <a:latin typeface="Cambria Math" panose="02040503050406030204" pitchFamily="18" charset="0"/>
                            </a:rPr>
                          </m:ctrlPr>
                        </m:fPr>
                        <m:num>
                          <m:r>
                            <a:rPr lang="es-CR" sz="2400" i="1">
                              <a:latin typeface="Cambria Math" panose="02040503050406030204" pitchFamily="18" charset="0"/>
                            </a:rPr>
                            <m:t>1</m:t>
                          </m:r>
                        </m:num>
                        <m:den>
                          <m:r>
                            <a:rPr lang="es-CR" sz="2400" i="1">
                              <a:latin typeface="Cambria Math" panose="02040503050406030204" pitchFamily="18" charset="0"/>
                            </a:rPr>
                            <m:t>𝑇</m:t>
                          </m:r>
                          <m:r>
                            <a:rPr lang="es-CR" sz="2400" i="1">
                              <a:latin typeface="Cambria Math" panose="02040503050406030204" pitchFamily="18" charset="0"/>
                            </a:rPr>
                            <m:t>−</m:t>
                          </m:r>
                          <m:r>
                            <a:rPr lang="es-CR" sz="2400" i="1">
                              <a:latin typeface="Cambria Math" panose="02040503050406030204" pitchFamily="18" charset="0"/>
                            </a:rPr>
                            <m:t>𝑘</m:t>
                          </m:r>
                        </m:den>
                      </m:f>
                      <m:d>
                        <m:dPr>
                          <m:ctrlPr>
                            <a:rPr lang="es-CR" sz="2400" i="1">
                              <a:latin typeface="Cambria Math" panose="02040503050406030204" pitchFamily="18" charset="0"/>
                            </a:rPr>
                          </m:ctrlPr>
                        </m:dPr>
                        <m:e>
                          <m:r>
                            <a:rPr lang="es-CR" sz="2400" i="1">
                              <a:latin typeface="Cambria Math" panose="02040503050406030204" pitchFamily="18" charset="0"/>
                            </a:rPr>
                            <m:t>𝑦</m:t>
                          </m:r>
                          <m:r>
                            <a:rPr lang="es-CR" sz="2400" i="1">
                              <a:latin typeface="Cambria Math" panose="02040503050406030204" pitchFamily="18" charset="0"/>
                            </a:rPr>
                            <m:t>−</m:t>
                          </m:r>
                          <m:r>
                            <a:rPr lang="es-CR" sz="2400" i="1">
                              <a:latin typeface="Cambria Math" panose="02040503050406030204" pitchFamily="18" charset="0"/>
                            </a:rPr>
                            <m:t>𝑋</m:t>
                          </m:r>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e>
                      </m:d>
                      <m:r>
                        <a:rPr lang="es-CR" sz="2400" i="1">
                          <a:latin typeface="Cambria Math" panose="02040503050406030204" pitchFamily="18" charset="0"/>
                        </a:rPr>
                        <m:t>´</m:t>
                      </m:r>
                      <m:d>
                        <m:dPr>
                          <m:ctrlPr>
                            <a:rPr lang="es-CR" sz="2400" i="1">
                              <a:latin typeface="Cambria Math" panose="02040503050406030204" pitchFamily="18" charset="0"/>
                            </a:rPr>
                          </m:ctrlPr>
                        </m:dPr>
                        <m:e>
                          <m:r>
                            <a:rPr lang="es-CR" sz="2400" i="1">
                              <a:latin typeface="Cambria Math" panose="02040503050406030204" pitchFamily="18" charset="0"/>
                            </a:rPr>
                            <m:t>𝑦</m:t>
                          </m:r>
                          <m:r>
                            <a:rPr lang="es-CR" sz="2400" i="1">
                              <a:latin typeface="Cambria Math" panose="02040503050406030204" pitchFamily="18" charset="0"/>
                            </a:rPr>
                            <m:t>−</m:t>
                          </m:r>
                          <m:r>
                            <a:rPr lang="es-CR" sz="2400" i="1">
                              <a:latin typeface="Cambria Math" panose="02040503050406030204" pitchFamily="18" charset="0"/>
                            </a:rPr>
                            <m:t>𝑋</m:t>
                          </m:r>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e>
                      </m:d>
                    </m:oMath>
                  </m:oMathPara>
                </a14:m>
                <a:endParaRPr lang="es-CR" dirty="0"/>
              </a:p>
              <a:p>
                <a:pPr marL="0" indent="0">
                  <a:buNone/>
                </a:pPr>
                <a:endParaRPr lang="es-CR" sz="2400" dirty="0"/>
              </a:p>
              <a:p>
                <a:pPr marL="0" indent="0">
                  <a:buNone/>
                </a:pPr>
                <a:endParaRPr lang="es-CR" dirty="0"/>
              </a:p>
              <a:p>
                <a:pPr marL="0" indent="0">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2562" y="1183785"/>
                <a:ext cx="10515600" cy="5428029"/>
              </a:xfrm>
              <a:blipFill>
                <a:blip r:embed="rId2"/>
                <a:stretch>
                  <a:fillRect l="-928" t="-1571"/>
                </a:stretch>
              </a:blipFill>
            </p:spPr>
            <p:txBody>
              <a:bodyPr/>
              <a:lstStyle/>
              <a:p>
                <a:r>
                  <a:rPr lang="es-CR">
                    <a:noFill/>
                  </a:rPr>
                  <a:t> </a:t>
                </a:r>
              </a:p>
            </p:txBody>
          </p:sp>
        </mc:Fallback>
      </mc:AlternateContent>
      <p:sp>
        <p:nvSpPr>
          <p:cNvPr id="4" name="Título 1"/>
          <p:cNvSpPr>
            <a:spLocks noGrp="1"/>
          </p:cNvSpPr>
          <p:nvPr>
            <p:ph type="title"/>
          </p:nvPr>
        </p:nvSpPr>
        <p:spPr>
          <a:xfrm>
            <a:off x="272562" y="48607"/>
            <a:ext cx="11684976" cy="760285"/>
          </a:xfrm>
        </p:spPr>
        <p:txBody>
          <a:bodyPr>
            <a:normAutofit/>
          </a:bodyPr>
          <a:lstStyle/>
          <a:p>
            <a:pPr algn="ctr"/>
            <a:r>
              <a:rPr lang="es-CR" dirty="0"/>
              <a:t>Estimación: Mínimos Cuadrado Ordinarios (MCO)</a:t>
            </a:r>
          </a:p>
        </p:txBody>
      </p:sp>
    </p:spTree>
    <p:extLst>
      <p:ext uri="{BB962C8B-B14F-4D97-AF65-F5344CB8AC3E}">
        <p14:creationId xmlns:p14="http://schemas.microsoft.com/office/powerpoint/2010/main" val="237042259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2562" y="914400"/>
                <a:ext cx="11491546" cy="5758961"/>
              </a:xfrm>
            </p:spPr>
            <p:txBody>
              <a:bodyPr>
                <a:normAutofit fontScale="92500"/>
              </a:bodyPr>
              <a:lstStyle/>
              <a:p>
                <a:pPr marL="0" indent="0">
                  <a:buNone/>
                </a:pPr>
                <a:r>
                  <a:rPr lang="es-CR" sz="2400" b="1" dirty="0"/>
                  <a:t>Recordatorio</a:t>
                </a:r>
              </a:p>
              <a:p>
                <a:pPr marL="0" indent="0">
                  <a:buNone/>
                </a:pPr>
                <a:endParaRPr lang="es-CR" sz="2400" b="1" dirty="0"/>
              </a:p>
              <a:p>
                <a:pPr marL="0" indent="0" algn="just">
                  <a:buNone/>
                </a:pPr>
                <a:r>
                  <a:rPr lang="es-CR" sz="2400" dirty="0"/>
                  <a:t>La función de verosimilitud toma una función de distribución </a:t>
                </a:r>
                <a14:m>
                  <m:oMath xmlns:m="http://schemas.openxmlformats.org/officeDocument/2006/math">
                    <m:r>
                      <a:rPr lang="es-CR" sz="2400" i="1">
                        <a:latin typeface="Cambria Math" panose="02040503050406030204" pitchFamily="18" charset="0"/>
                      </a:rPr>
                      <m:t>𝑓</m:t>
                    </m:r>
                    <m:d>
                      <m:dPr>
                        <m:ctrlPr>
                          <a:rPr lang="es-CR" sz="2400" i="1">
                            <a:latin typeface="Cambria Math" panose="02040503050406030204" pitchFamily="18" charset="0"/>
                          </a:rPr>
                        </m:ctrlPr>
                      </m:dPr>
                      <m:e>
                        <m:r>
                          <a:rPr lang="es-CR" sz="2400" i="1">
                            <a:latin typeface="Cambria Math" panose="02040503050406030204" pitchFamily="18" charset="0"/>
                          </a:rPr>
                          <m:t>𝑦</m:t>
                        </m:r>
                      </m:e>
                    </m:d>
                  </m:oMath>
                </a14:m>
                <a:r>
                  <a:rPr lang="es-CR" sz="2400" dirty="0"/>
                  <a:t>, un vector de parámetros por estimar, </a:t>
                </a:r>
                <a14:m>
                  <m:oMath xmlns:m="http://schemas.openxmlformats.org/officeDocument/2006/math">
                    <m:r>
                      <m:rPr>
                        <m:sty m:val="p"/>
                      </m:rPr>
                      <a:rPr lang="es-CR" sz="2400">
                        <a:latin typeface="Cambria Math" panose="02040503050406030204" pitchFamily="18" charset="0"/>
                      </a:rPr>
                      <m:t>Θ</m:t>
                    </m:r>
                    <m:r>
                      <a:rPr lang="es-CR" sz="2400" i="1">
                        <a:latin typeface="Cambria Math" panose="02040503050406030204" pitchFamily="18" charset="0"/>
                      </a:rPr>
                      <m:t>´=(</m:t>
                    </m:r>
                    <m:sSub>
                      <m:sSubPr>
                        <m:ctrlPr>
                          <a:rPr lang="es-CR" sz="2400" i="1">
                            <a:latin typeface="Cambria Math" panose="02040503050406030204" pitchFamily="18" charset="0"/>
                          </a:rPr>
                        </m:ctrlPr>
                      </m:sSubPr>
                      <m:e>
                        <m:r>
                          <m:rPr>
                            <m:sty m:val="p"/>
                          </m:rPr>
                          <a:rPr lang="es-CR" sz="2400">
                            <a:latin typeface="Cambria Math" panose="02040503050406030204" pitchFamily="18" charset="0"/>
                          </a:rPr>
                          <m:t>Θ</m:t>
                        </m:r>
                      </m:e>
                      <m:sub>
                        <m:r>
                          <a:rPr lang="es-CR" sz="2400">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m:rPr>
                            <m:sty m:val="p"/>
                          </m:rPr>
                          <a:rPr lang="es-CR" sz="2400">
                            <a:latin typeface="Cambria Math" panose="02040503050406030204" pitchFamily="18" charset="0"/>
                          </a:rPr>
                          <m:t>Θ</m:t>
                        </m:r>
                      </m:e>
                      <m:sub>
                        <m:r>
                          <a:rPr lang="es-CR" sz="2400">
                            <a:latin typeface="Cambria Math" panose="02040503050406030204" pitchFamily="18" charset="0"/>
                          </a:rPr>
                          <m:t>2</m:t>
                        </m:r>
                      </m:sub>
                    </m:sSub>
                    <m:r>
                      <a:rPr lang="es-CR" sz="2400" i="1">
                        <a:latin typeface="Cambria Math" panose="02040503050406030204" pitchFamily="18" charset="0"/>
                      </a:rPr>
                      <m:t>, …, </m:t>
                    </m:r>
                    <m:sSub>
                      <m:sSubPr>
                        <m:ctrlPr>
                          <a:rPr lang="es-CR" sz="2400" i="1">
                            <a:latin typeface="Cambria Math" panose="02040503050406030204" pitchFamily="18" charset="0"/>
                          </a:rPr>
                        </m:ctrlPr>
                      </m:sSubPr>
                      <m:e>
                        <m:r>
                          <m:rPr>
                            <m:sty m:val="p"/>
                          </m:rPr>
                          <a:rPr lang="es-CR" sz="2400">
                            <a:latin typeface="Cambria Math" panose="02040503050406030204" pitchFamily="18" charset="0"/>
                          </a:rPr>
                          <m:t>Θ</m:t>
                        </m:r>
                      </m:e>
                      <m:sub>
                        <m:r>
                          <m:rPr>
                            <m:sty m:val="p"/>
                          </m:rPr>
                          <a:rPr lang="es-CR" sz="2400">
                            <a:latin typeface="Cambria Math" panose="02040503050406030204" pitchFamily="18" charset="0"/>
                          </a:rPr>
                          <m:t>k</m:t>
                        </m:r>
                      </m:sub>
                    </m:sSub>
                    <m:r>
                      <a:rPr lang="es-CR" sz="2400" i="1">
                        <a:latin typeface="Cambria Math" panose="02040503050406030204" pitchFamily="18" charset="0"/>
                      </a:rPr>
                      <m:t>) </m:t>
                    </m:r>
                  </m:oMath>
                </a14:m>
                <a:r>
                  <a:rPr lang="es-CR" sz="2400" dirty="0"/>
                  <a:t>, y un total de datos o períodos </a:t>
                </a:r>
                <a14:m>
                  <m:oMath xmlns:m="http://schemas.openxmlformats.org/officeDocument/2006/math">
                    <m:r>
                      <a:rPr lang="es-CR" sz="2400" i="1">
                        <a:latin typeface="Cambria Math" panose="02040503050406030204" pitchFamily="18" charset="0"/>
                      </a:rPr>
                      <m:t>𝑇</m:t>
                    </m:r>
                  </m:oMath>
                </a14:m>
                <a:r>
                  <a:rPr lang="es-CR" sz="2400" i="1" dirty="0"/>
                  <a:t>. </a:t>
                </a:r>
              </a:p>
              <a:p>
                <a:pPr marL="0" indent="0" algn="just">
                  <a:buNone/>
                </a:pPr>
                <a:endParaRPr lang="es-CR" sz="2400" i="1" dirty="0"/>
              </a:p>
              <a:p>
                <a:pPr marL="0" indent="0" algn="just">
                  <a:buNone/>
                </a:pPr>
                <a:r>
                  <a:rPr lang="es-CR" sz="2400" dirty="0"/>
                  <a:t>Se quiere que para cada observación </a:t>
                </a:r>
                <a14:m>
                  <m:oMath xmlns:m="http://schemas.openxmlformats.org/officeDocument/2006/math">
                    <m:sSub>
                      <m:sSubPr>
                        <m:ctrlPr>
                          <a:rPr lang="es-CR" sz="2400" i="1">
                            <a:latin typeface="Cambria Math" panose="02040503050406030204" pitchFamily="18" charset="0"/>
                          </a:rPr>
                        </m:ctrlPr>
                      </m:sSubPr>
                      <m:e>
                        <m:r>
                          <m:rPr>
                            <m:sty m:val="p"/>
                          </m:rPr>
                          <a:rPr lang="es-CR" sz="2400" i="0">
                            <a:latin typeface="Cambria Math" panose="02040503050406030204" pitchFamily="18" charset="0"/>
                          </a:rPr>
                          <m:t>y</m:t>
                        </m:r>
                      </m:e>
                      <m:sub>
                        <m:r>
                          <a:rPr lang="es-CR" sz="2400" i="0">
                            <a:latin typeface="Cambria Math" panose="02040503050406030204" pitchFamily="18" charset="0"/>
                          </a:rPr>
                          <m:t>1</m:t>
                        </m:r>
                      </m:sub>
                    </m:sSub>
                    <m:r>
                      <a:rPr lang="es-CR" sz="2400" i="0">
                        <a:latin typeface="Cambria Math" panose="02040503050406030204" pitchFamily="18" charset="0"/>
                      </a:rPr>
                      <m:t>, </m:t>
                    </m:r>
                    <m:sSub>
                      <m:sSubPr>
                        <m:ctrlPr>
                          <a:rPr lang="es-CR" sz="2400" i="1">
                            <a:latin typeface="Cambria Math" panose="02040503050406030204" pitchFamily="18" charset="0"/>
                          </a:rPr>
                        </m:ctrlPr>
                      </m:sSubPr>
                      <m:e>
                        <m:r>
                          <m:rPr>
                            <m:sty m:val="p"/>
                          </m:rPr>
                          <a:rPr lang="es-CR" sz="2400" i="0">
                            <a:latin typeface="Cambria Math" panose="02040503050406030204" pitchFamily="18" charset="0"/>
                          </a:rPr>
                          <m:t>y</m:t>
                        </m:r>
                      </m:e>
                      <m:sub>
                        <m:r>
                          <a:rPr lang="es-CR" sz="2400" i="0">
                            <a:latin typeface="Cambria Math" panose="02040503050406030204" pitchFamily="18" charset="0"/>
                          </a:rPr>
                          <m:t>2</m:t>
                        </m:r>
                      </m:sub>
                    </m:sSub>
                    <m:r>
                      <a:rPr lang="es-CR" sz="2400" i="0">
                        <a:latin typeface="Cambria Math" panose="02040503050406030204" pitchFamily="18" charset="0"/>
                      </a:rPr>
                      <m:t>,…, </m:t>
                    </m:r>
                    <m:sSub>
                      <m:sSubPr>
                        <m:ctrlPr>
                          <a:rPr lang="es-CR" sz="2400" i="1">
                            <a:latin typeface="Cambria Math" panose="02040503050406030204" pitchFamily="18" charset="0"/>
                          </a:rPr>
                        </m:ctrlPr>
                      </m:sSubPr>
                      <m:e>
                        <m:r>
                          <m:rPr>
                            <m:sty m:val="p"/>
                          </m:rPr>
                          <a:rPr lang="es-CR" sz="2400" i="0">
                            <a:latin typeface="Cambria Math" panose="02040503050406030204" pitchFamily="18" charset="0"/>
                          </a:rPr>
                          <m:t>y</m:t>
                        </m:r>
                      </m:e>
                      <m:sub>
                        <m:r>
                          <m:rPr>
                            <m:sty m:val="p"/>
                          </m:rPr>
                          <a:rPr lang="es-CR" sz="2400" i="0">
                            <a:latin typeface="Cambria Math" panose="02040503050406030204" pitchFamily="18" charset="0"/>
                          </a:rPr>
                          <m:t>T</m:t>
                        </m:r>
                      </m:sub>
                    </m:sSub>
                  </m:oMath>
                </a14:m>
                <a:r>
                  <a:rPr lang="es-CR" sz="2400" dirty="0"/>
                  <a:t>, estén asociados a una función de distribución y así poder determinar los parámetros asociados. La función de verosimilitud se presenta como:</a:t>
                </a:r>
              </a:p>
              <a:p>
                <a:pPr marL="0" indent="0" algn="just">
                  <a:buNone/>
                </a:pPr>
                <a:endParaRPr lang="es-CR" sz="2400" dirty="0"/>
              </a:p>
              <a:p>
                <a:pPr marL="0" indent="0" algn="just">
                  <a:buNone/>
                </a:pPr>
                <a14:m>
                  <m:oMathPara xmlns:m="http://schemas.openxmlformats.org/officeDocument/2006/math">
                    <m:oMathParaPr>
                      <m:jc m:val="centerGroup"/>
                    </m:oMathParaPr>
                    <m:oMath xmlns:m="http://schemas.openxmlformats.org/officeDocument/2006/math">
                      <m:r>
                        <a:rPr lang="es-CR" sz="2400" i="1">
                          <a:latin typeface="Cambria Math" panose="02040503050406030204" pitchFamily="18" charset="0"/>
                        </a:rPr>
                        <m:t>𝐿</m:t>
                      </m:r>
                      <m:r>
                        <a:rPr lang="es-CR" sz="2400" i="1">
                          <a:latin typeface="Cambria Math" panose="02040503050406030204" pitchFamily="18" charset="0"/>
                        </a:rPr>
                        <m:t>=</m:t>
                      </m:r>
                      <m:r>
                        <a:rPr lang="es-CR" sz="2400" i="1">
                          <a:latin typeface="Cambria Math" panose="02040503050406030204" pitchFamily="18" charset="0"/>
                        </a:rPr>
                        <m:t>𝑓</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1</m:t>
                              </m:r>
                            </m:sub>
                          </m:sSub>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2</m:t>
                              </m:r>
                            </m:sub>
                          </m:sSub>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𝑇</m:t>
                              </m:r>
                            </m:sub>
                          </m:sSub>
                        </m:e>
                      </m:d>
                      <m:r>
                        <a:rPr lang="es-CR" sz="2400" i="1">
                          <a:latin typeface="Cambria Math" panose="02040503050406030204" pitchFamily="18" charset="0"/>
                        </a:rPr>
                        <m:t>=</m:t>
                      </m:r>
                      <m:nary>
                        <m:naryPr>
                          <m:chr m:val="∏"/>
                          <m:limLoc m:val="undOvr"/>
                          <m:subHide m:val="on"/>
                          <m:supHide m:val="on"/>
                          <m:ctrlPr>
                            <a:rPr lang="es-CR" sz="2400" i="1">
                              <a:latin typeface="Cambria Math" panose="02040503050406030204" pitchFamily="18" charset="0"/>
                            </a:rPr>
                          </m:ctrlPr>
                        </m:naryPr>
                        <m:sub/>
                        <m:sup/>
                        <m:e>
                          <m:r>
                            <a:rPr lang="es-CR" sz="2400" i="1">
                              <a:latin typeface="Cambria Math" panose="02040503050406030204" pitchFamily="18" charset="0"/>
                            </a:rPr>
                            <m:t>𝑓</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r>
                            <m:rPr>
                              <m:sty m:val="p"/>
                            </m:rPr>
                            <a:rPr lang="es-CR" sz="2400">
                              <a:latin typeface="Cambria Math" panose="02040503050406030204" pitchFamily="18" charset="0"/>
                            </a:rPr>
                            <m:t>Θ</m:t>
                          </m:r>
                          <m:r>
                            <a:rPr lang="es-CR" sz="2400" i="1">
                              <a:latin typeface="Cambria Math" panose="02040503050406030204" pitchFamily="18" charset="0"/>
                            </a:rPr>
                            <m:t>)</m:t>
                          </m:r>
                        </m:e>
                      </m:nary>
                    </m:oMath>
                  </m:oMathPara>
                </a14:m>
                <a:endParaRPr lang="es-CR" sz="2400" dirty="0"/>
              </a:p>
              <a:p>
                <a:pPr marL="0" indent="0" algn="just">
                  <a:buNone/>
                </a:pPr>
                <a:endParaRPr lang="es-CR" sz="2400" dirty="0"/>
              </a:p>
              <a:p>
                <a:pPr marL="0" indent="0" algn="just">
                  <a:buNone/>
                </a:pPr>
                <a:r>
                  <a:rPr lang="es-CR" sz="2400" b="1" dirty="0"/>
                  <a:t>Importante: </a:t>
                </a:r>
                <a:r>
                  <a:rPr lang="es-CR" sz="2400" dirty="0"/>
                  <a:t>en los métodos por MCO se ajustan los datos para probar la adecuación de estos a una función de distribución, y así obtener los parámetros. En la MLE es inverso: se ajusta una distribución para probar la adecuación conjunta (productora) de estas a los datos, y así entonces obtener los parámetros.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2562" y="914400"/>
                <a:ext cx="11491546" cy="5758961"/>
              </a:xfrm>
              <a:blipFill>
                <a:blip r:embed="rId2"/>
                <a:stretch>
                  <a:fillRect l="-690" t="-1376" r="-690"/>
                </a:stretch>
              </a:blipFill>
            </p:spPr>
            <p:txBody>
              <a:bodyPr/>
              <a:lstStyle/>
              <a:p>
                <a:r>
                  <a:rPr lang="es-CR">
                    <a:noFill/>
                  </a:rPr>
                  <a:t> </a:t>
                </a:r>
              </a:p>
            </p:txBody>
          </p:sp>
        </mc:Fallback>
      </mc:AlternateContent>
      <p:sp>
        <p:nvSpPr>
          <p:cNvPr id="4" name="Título 1"/>
          <p:cNvSpPr>
            <a:spLocks noGrp="1"/>
          </p:cNvSpPr>
          <p:nvPr>
            <p:ph type="title"/>
          </p:nvPr>
        </p:nvSpPr>
        <p:spPr>
          <a:xfrm>
            <a:off x="272562" y="48607"/>
            <a:ext cx="11684976" cy="760285"/>
          </a:xfrm>
        </p:spPr>
        <p:txBody>
          <a:bodyPr>
            <a:normAutofit/>
          </a:bodyPr>
          <a:lstStyle/>
          <a:p>
            <a:pPr algn="ctr"/>
            <a:r>
              <a:rPr lang="es-CR" dirty="0"/>
              <a:t>Estimación: Máxima Verosimilitud (MVE)</a:t>
            </a:r>
          </a:p>
        </p:txBody>
      </p:sp>
    </p:spTree>
    <p:extLst>
      <p:ext uri="{BB962C8B-B14F-4D97-AF65-F5344CB8AC3E}">
        <p14:creationId xmlns:p14="http://schemas.microsoft.com/office/powerpoint/2010/main" val="336922667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48607"/>
            <a:ext cx="10515600" cy="760285"/>
          </a:xfrm>
        </p:spPr>
        <p:txBody>
          <a:bodyPr/>
          <a:lstStyle/>
          <a:p>
            <a:pPr algn="ctr"/>
            <a:r>
              <a:rPr lang="es-CR" dirty="0"/>
              <a:t>Preámbulo </a:t>
            </a:r>
          </a:p>
        </p:txBody>
      </p:sp>
      <p:sp>
        <p:nvSpPr>
          <p:cNvPr id="3" name="Marcador de contenido 2"/>
          <p:cNvSpPr>
            <a:spLocks noGrp="1"/>
          </p:cNvSpPr>
          <p:nvPr>
            <p:ph idx="1"/>
          </p:nvPr>
        </p:nvSpPr>
        <p:spPr>
          <a:xfrm>
            <a:off x="310662" y="963978"/>
            <a:ext cx="10515600" cy="4351338"/>
          </a:xfrm>
        </p:spPr>
        <p:txBody>
          <a:bodyPr>
            <a:normAutofit/>
          </a:bodyPr>
          <a:lstStyle/>
          <a:p>
            <a:r>
              <a:rPr lang="es-CR" sz="2400" dirty="0"/>
              <a:t>¿Por qué estudiamos la regresión en las series temporales?</a:t>
            </a:r>
          </a:p>
        </p:txBody>
      </p:sp>
      <p:pic>
        <p:nvPicPr>
          <p:cNvPr id="1026" name="Picture 2" descr="Resultado de imagen para pregun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62" y="1916724"/>
            <a:ext cx="6096000" cy="4057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pregun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3061" y="2294793"/>
            <a:ext cx="3096785" cy="315283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013938" y="6334831"/>
            <a:ext cx="5723793" cy="400110"/>
          </a:xfrm>
          <a:prstGeom prst="rect">
            <a:avLst/>
          </a:prstGeom>
          <a:noFill/>
        </p:spPr>
        <p:txBody>
          <a:bodyPr wrap="square" rtlCol="0">
            <a:spAutoFit/>
          </a:bodyPr>
          <a:lstStyle/>
          <a:p>
            <a:r>
              <a:rPr lang="es-CR" sz="2000" dirty="0"/>
              <a:t>La regresión se origina en un contexto temporal…</a:t>
            </a:r>
          </a:p>
        </p:txBody>
      </p:sp>
    </p:spTree>
    <p:extLst>
      <p:ext uri="{BB962C8B-B14F-4D97-AF65-F5344CB8AC3E}">
        <p14:creationId xmlns:p14="http://schemas.microsoft.com/office/powerpoint/2010/main" val="3691363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562" y="48607"/>
            <a:ext cx="11684976" cy="760285"/>
          </a:xfrm>
        </p:spPr>
        <p:txBody>
          <a:bodyPr>
            <a:normAutofit/>
          </a:bodyPr>
          <a:lstStyle/>
          <a:p>
            <a:pPr algn="ctr"/>
            <a:r>
              <a:rPr lang="es-CR" dirty="0"/>
              <a:t>Estimación: Máxima Verosimilitud (MVE)</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272562" y="914400"/>
                <a:ext cx="11491546" cy="5758961"/>
              </a:xfrm>
            </p:spPr>
            <p:txBody>
              <a:bodyPr>
                <a:normAutofit/>
              </a:bodyPr>
              <a:lstStyle/>
              <a:p>
                <a:pPr marL="0" indent="0">
                  <a:buNone/>
                </a:pPr>
                <a:r>
                  <a:rPr lang="es-CR" sz="2400" b="1" dirty="0"/>
                  <a:t>MLE en la regresión con series temporales</a:t>
                </a:r>
              </a:p>
              <a:p>
                <a:pPr marL="0" indent="0">
                  <a:buNone/>
                </a:pPr>
                <a:endParaRPr lang="es-CR" sz="2400" b="1" dirty="0"/>
              </a:p>
              <a:p>
                <a:pPr marL="0" indent="0">
                  <a:buNone/>
                </a:pPr>
                <a:r>
                  <a:rPr lang="es-CR" sz="2400" dirty="0"/>
                  <a:t>Sea la ecuación de mejor ajuste: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2</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𝑘</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𝑘</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r>
                      <a:rPr lang="es-CR" sz="2400" b="0" i="0" smtClean="0">
                        <a:latin typeface="Cambria Math" panose="02040503050406030204" pitchFamily="18" charset="0"/>
                      </a:rPr>
                      <m:t> </m:t>
                    </m:r>
                  </m:oMath>
                </a14:m>
                <a:endParaRPr lang="es-CR" sz="2400" b="0" i="0" dirty="0">
                  <a:latin typeface="Cambria Math" panose="02040503050406030204" pitchFamily="18" charset="0"/>
                </a:endParaRPr>
              </a:p>
              <a:p>
                <a:pPr marL="0" indent="0">
                  <a:buNone/>
                </a:pPr>
                <a:r>
                  <a:rPr lang="es-CR" sz="2400" dirty="0"/>
                  <a:t>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𝑡</m:t>
                        </m:r>
                      </m:sub>
                    </m:sSub>
                    <m:r>
                      <a:rPr lang="es-CR" sz="2400" i="1">
                        <a:latin typeface="Cambria Math" panose="02040503050406030204" pitchFamily="18" charset="0"/>
                      </a:rPr>
                      <m:t>´</m:t>
                    </m:r>
                    <m:r>
                      <a:rPr lang="es-CR" sz="2400" i="1">
                        <a:latin typeface="Cambria Math" panose="02040503050406030204" pitchFamily="18" charset="0"/>
                      </a:rPr>
                      <m:t>𝛽</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a14:m>
                <a:endParaRPr lang="es-CR" sz="2400" i="1" dirty="0"/>
              </a:p>
              <a:p>
                <a:pPr marL="0" indent="0">
                  <a:buNone/>
                </a:pPr>
                <a:r>
                  <a:rPr lang="es-CR" sz="2400" i="1" dirty="0">
                    <a:latin typeface="Cambria Math" panose="02040503050406030204" pitchFamily="18" charset="0"/>
                  </a:rPr>
                  <a:t>                                                                </a:t>
                </a:r>
                <a14:m>
                  <m:oMath xmlns:m="http://schemas.openxmlformats.org/officeDocument/2006/math">
                    <m:r>
                      <a:rPr lang="es-CR" sz="2400" b="0" i="1" smtClean="0">
                        <a:latin typeface="Cambria Math" panose="02040503050406030204" pitchFamily="18" charset="0"/>
                      </a:rPr>
                      <m:t>𝑌</m:t>
                    </m:r>
                    <m:r>
                      <a:rPr lang="es-CR" sz="2400" i="1">
                        <a:latin typeface="Cambria Math" panose="02040503050406030204" pitchFamily="18" charset="0"/>
                      </a:rPr>
                      <m:t>=</m:t>
                    </m:r>
                    <m:r>
                      <a:rPr lang="es-CR" sz="2400" b="0" i="1" smtClean="0">
                        <a:latin typeface="Cambria Math" panose="02040503050406030204" pitchFamily="18" charset="0"/>
                      </a:rPr>
                      <m:t>𝑋</m:t>
                    </m:r>
                    <m:r>
                      <a:rPr lang="es-CR" sz="2400" i="1">
                        <a:latin typeface="Cambria Math" panose="02040503050406030204" pitchFamily="18" charset="0"/>
                      </a:rPr>
                      <m:t>𝛽</m:t>
                    </m:r>
                    <m:r>
                      <a:rPr lang="es-CR" sz="2400" i="1">
                        <a:latin typeface="Cambria Math" panose="02040503050406030204" pitchFamily="18" charset="0"/>
                      </a:rPr>
                      <m:t>+</m:t>
                    </m:r>
                    <m:r>
                      <a:rPr lang="es-CR" sz="2400" i="1">
                        <a:latin typeface="Cambria Math" panose="02040503050406030204" pitchFamily="18" charset="0"/>
                      </a:rPr>
                      <m:t>𝜀</m:t>
                    </m:r>
                  </m:oMath>
                </a14:m>
                <a:endParaRPr lang="es-CR" sz="2400" dirty="0"/>
              </a:p>
              <a:p>
                <a:pPr marL="0" indent="0">
                  <a:buNone/>
                </a:pPr>
                <a:endParaRPr lang="es-CR" sz="2400" dirty="0"/>
              </a:p>
              <a:p>
                <a:pPr marL="0" indent="0">
                  <a:buNone/>
                </a:pPr>
                <a:r>
                  <a:rPr lang="es-CR" sz="2400" dirty="0"/>
                  <a:t>Donde se asume que </a:t>
                </a:r>
                <a14:m>
                  <m:oMath xmlns:m="http://schemas.openxmlformats.org/officeDocument/2006/math">
                    <m:r>
                      <a:rPr lang="es-CR" sz="2400" i="1">
                        <a:latin typeface="Cambria Math" panose="02040503050406030204" pitchFamily="18" charset="0"/>
                      </a:rPr>
                      <m:t>𝐸</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e>
                    </m:d>
                    <m:r>
                      <a:rPr lang="es-CR" sz="2400" i="1">
                        <a:latin typeface="Cambria Math" panose="02040503050406030204" pitchFamily="18" charset="0"/>
                      </a:rPr>
                      <m:t>=0</m:t>
                    </m:r>
                  </m:oMath>
                </a14:m>
                <a:r>
                  <a:rPr lang="es-CR" sz="2400" dirty="0"/>
                  <a:t> , </a:t>
                </a:r>
                <a14:m>
                  <m:oMath xmlns:m="http://schemas.openxmlformats.org/officeDocument/2006/math">
                    <m:r>
                      <a:rPr lang="es-CR" sz="2400" i="1">
                        <a:latin typeface="Cambria Math" panose="02040503050406030204" pitchFamily="18" charset="0"/>
                      </a:rPr>
                      <m:t>𝐸</m:t>
                    </m:r>
                    <m:d>
                      <m:dPr>
                        <m:ctrlPr>
                          <a:rPr lang="es-CR" sz="2400" i="1">
                            <a:latin typeface="Cambria Math" panose="02040503050406030204" pitchFamily="18" charset="0"/>
                          </a:rPr>
                        </m:ctrlPr>
                      </m:dPr>
                      <m:e>
                        <m:sSup>
                          <m:sSupPr>
                            <m:ctrlPr>
                              <a:rPr lang="es-CR" sz="2400" i="1">
                                <a:latin typeface="Cambria Math" panose="02040503050406030204" pitchFamily="18" charset="0"/>
                              </a:rPr>
                            </m:ctrlPr>
                          </m:sSupPr>
                          <m:e>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e>
                          <m:sup>
                            <m:r>
                              <a:rPr lang="es-CR" sz="2400" i="1">
                                <a:latin typeface="Cambria Math" panose="02040503050406030204" pitchFamily="18" charset="0"/>
                              </a:rPr>
                              <m:t>2</m:t>
                            </m:r>
                          </m:sup>
                        </m:sSup>
                      </m:e>
                    </m:d>
                    <m:r>
                      <a:rPr lang="es-CR" sz="2400" i="1">
                        <a:latin typeface="Cambria Math" panose="02040503050406030204" pitchFamily="18" charset="0"/>
                      </a:rPr>
                      <m:t>=</m:t>
                    </m:r>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oMath>
                </a14:m>
                <a:r>
                  <a:rPr lang="es-CR" sz="2400" dirty="0"/>
                  <a:t>  y  </a:t>
                </a:r>
                <a14:m>
                  <m:oMath xmlns:m="http://schemas.openxmlformats.org/officeDocument/2006/math">
                    <m:r>
                      <a:rPr lang="es-CR" sz="2400" i="1">
                        <a:latin typeface="Cambria Math" panose="02040503050406030204" pitchFamily="18" charset="0"/>
                      </a:rPr>
                      <m:t>𝐸</m:t>
                    </m:r>
                    <m:d>
                      <m:dPr>
                        <m:ctrlPr>
                          <a:rPr lang="es-CR" sz="2400" i="1">
                            <a:latin typeface="Cambria Math" panose="02040503050406030204" pitchFamily="18" charset="0"/>
                          </a:rPr>
                        </m:ctrlPr>
                      </m:dPr>
                      <m:e>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𝑠</m:t>
                            </m:r>
                          </m:sub>
                        </m:sSub>
                      </m:e>
                    </m:d>
                    <m:r>
                      <a:rPr lang="es-CR" sz="2400" i="1">
                        <a:latin typeface="Cambria Math" panose="02040503050406030204" pitchFamily="18" charset="0"/>
                      </a:rPr>
                      <m:t>=0</m:t>
                    </m:r>
                  </m:oMath>
                </a14:m>
                <a:r>
                  <a:rPr lang="es-CR" sz="2400" dirty="0"/>
                  <a:t>   </a:t>
                </a:r>
                <a14:m>
                  <m:oMath xmlns:m="http://schemas.openxmlformats.org/officeDocument/2006/math">
                    <m:r>
                      <a:rPr lang="es-CR" sz="2400" i="1">
                        <a:latin typeface="Cambria Math" panose="02040503050406030204" pitchFamily="18" charset="0"/>
                      </a:rPr>
                      <m:t>𝑠</m:t>
                    </m:r>
                    <m:r>
                      <a:rPr lang="es-CR" sz="2400" i="1">
                        <a:latin typeface="Cambria Math" panose="02040503050406030204" pitchFamily="18" charset="0"/>
                      </a:rPr>
                      <m:t>≠</m:t>
                    </m:r>
                    <m:r>
                      <a:rPr lang="es-CR" sz="2400" i="1">
                        <a:latin typeface="Cambria Math" panose="02040503050406030204" pitchFamily="18" charset="0"/>
                      </a:rPr>
                      <m:t>𝑡</m:t>
                    </m:r>
                  </m:oMath>
                </a14:m>
                <a:endParaRPr lang="es-CR" sz="2400" dirty="0"/>
              </a:p>
              <a:p>
                <a:pPr marL="0" indent="0">
                  <a:buNone/>
                </a:pPr>
                <a:endParaRPr lang="es-CR" sz="2400" dirty="0"/>
              </a:p>
              <a:p>
                <a:pPr marL="0" indent="0">
                  <a:buNone/>
                </a:pPr>
                <a:r>
                  <a:rPr lang="es-CR" sz="2400" dirty="0"/>
                  <a:t>La verosimilitud está dado por: </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400" i="1">
                          <a:latin typeface="Cambria Math" panose="02040503050406030204" pitchFamily="18" charset="0"/>
                        </a:rPr>
                        <m:t>𝐿</m:t>
                      </m:r>
                      <m:r>
                        <a:rPr lang="es-CR" sz="2400" i="1">
                          <a:latin typeface="Cambria Math" panose="02040503050406030204" pitchFamily="18" charset="0"/>
                        </a:rPr>
                        <m:t>=</m:t>
                      </m:r>
                      <m:sSup>
                        <m:sSupPr>
                          <m:ctrlPr>
                            <a:rPr lang="es-CR" sz="2400" i="1">
                              <a:latin typeface="Cambria Math" panose="02040503050406030204" pitchFamily="18" charset="0"/>
                            </a:rPr>
                          </m:ctrlPr>
                        </m:sSupPr>
                        <m:e>
                          <m:r>
                            <a:rPr lang="es-CR" sz="2400" i="1">
                              <a:latin typeface="Cambria Math" panose="02040503050406030204" pitchFamily="18" charset="0"/>
                            </a:rPr>
                            <m:t>(2</m:t>
                          </m:r>
                          <m:r>
                            <a:rPr lang="es-CR" sz="2400" i="1">
                              <a:latin typeface="Cambria Math" panose="02040503050406030204" pitchFamily="18" charset="0"/>
                            </a:rPr>
                            <m:t>𝜋</m:t>
                          </m:r>
                          <m:r>
                            <a:rPr lang="es-CR" sz="2400" i="1">
                              <a:latin typeface="Cambria Math" panose="02040503050406030204" pitchFamily="18" charset="0"/>
                            </a:rPr>
                            <m:t>)</m:t>
                          </m:r>
                        </m:e>
                        <m:sup>
                          <m:r>
                            <a:rPr lang="es-CR" sz="2400" i="1">
                              <a:latin typeface="Cambria Math" panose="02040503050406030204" pitchFamily="18" charset="0"/>
                            </a:rPr>
                            <m:t>−</m:t>
                          </m:r>
                          <m:r>
                            <a:rPr lang="es-CR" sz="2400" i="1">
                              <a:latin typeface="Cambria Math" panose="02040503050406030204" pitchFamily="18" charset="0"/>
                            </a:rPr>
                            <m:t>𝑇</m:t>
                          </m:r>
                          <m:r>
                            <a:rPr lang="es-CR" sz="2400" i="1">
                              <a:latin typeface="Cambria Math" panose="02040503050406030204" pitchFamily="18" charset="0"/>
                            </a:rPr>
                            <m:t>/2</m:t>
                          </m:r>
                        </m:sup>
                      </m:sSup>
                      <m:sSup>
                        <m:sSupPr>
                          <m:ctrlPr>
                            <a:rPr lang="es-CR" sz="2400" i="1">
                              <a:latin typeface="Cambria Math" panose="02040503050406030204" pitchFamily="18" charset="0"/>
                            </a:rPr>
                          </m:ctrlPr>
                        </m:sSupPr>
                        <m:e>
                          <m:d>
                            <m:dPr>
                              <m:ctrlPr>
                                <a:rPr lang="es-CR" sz="2400" i="1">
                                  <a:latin typeface="Cambria Math" panose="02040503050406030204" pitchFamily="18" charset="0"/>
                                </a:rPr>
                              </m:ctrlPr>
                            </m:dPr>
                            <m:e>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e>
                          </m:d>
                        </m:e>
                        <m:sup>
                          <m:r>
                            <a:rPr lang="es-CR" sz="2400" i="1">
                              <a:latin typeface="Cambria Math" panose="02040503050406030204" pitchFamily="18" charset="0"/>
                            </a:rPr>
                            <m:t>−</m:t>
                          </m:r>
                          <m:r>
                            <a:rPr lang="es-CR" sz="2400" i="1">
                              <a:latin typeface="Cambria Math" panose="02040503050406030204" pitchFamily="18" charset="0"/>
                            </a:rPr>
                            <m:t>𝑇</m:t>
                          </m:r>
                          <m:r>
                            <a:rPr lang="es-CR" sz="2400" i="1">
                              <a:latin typeface="Cambria Math" panose="02040503050406030204" pitchFamily="18" charset="0"/>
                            </a:rPr>
                            <m:t>/2</m:t>
                          </m:r>
                        </m:sup>
                      </m:sSup>
                      <m:r>
                        <m:rPr>
                          <m:sty m:val="p"/>
                        </m:rPr>
                        <a:rPr lang="es-CR" sz="2400">
                          <a:latin typeface="Cambria Math" panose="02040503050406030204" pitchFamily="18" charset="0"/>
                        </a:rPr>
                        <m:t>exp</m:t>
                      </m:r>
                      <m:r>
                        <a:rPr lang="es-CR" sz="2400" i="1" smtClean="0">
                          <a:latin typeface="Cambria Math" panose="02040503050406030204" pitchFamily="18" charset="0"/>
                        </a:rPr>
                        <m:t> </m:t>
                      </m:r>
                      <m:r>
                        <a:rPr lang="es-CR" sz="2400" i="1">
                          <a:latin typeface="Cambria Math" panose="02040503050406030204" pitchFamily="18" charset="0"/>
                        </a:rPr>
                        <m:t>[−</m:t>
                      </m:r>
                      <m:d>
                        <m:dPr>
                          <m:ctrlPr>
                            <a:rPr lang="es-CR" sz="2400" i="1">
                              <a:latin typeface="Cambria Math" panose="02040503050406030204" pitchFamily="18" charset="0"/>
                            </a:rPr>
                          </m:ctrlPr>
                        </m:dPr>
                        <m:e>
                          <m:f>
                            <m:fPr>
                              <m:ctrlPr>
                                <a:rPr lang="es-CR" sz="2400" i="1">
                                  <a:latin typeface="Cambria Math" panose="02040503050406030204" pitchFamily="18" charset="0"/>
                                </a:rPr>
                              </m:ctrlPr>
                            </m:fPr>
                            <m:num>
                              <m:r>
                                <a:rPr lang="es-CR" sz="2400" i="1">
                                  <a:latin typeface="Cambria Math" panose="02040503050406030204" pitchFamily="18" charset="0"/>
                                </a:rPr>
                                <m:t>1</m:t>
                              </m:r>
                            </m:num>
                            <m:den>
                              <m:r>
                                <a:rPr lang="es-CR" sz="2400" i="1">
                                  <a:latin typeface="Cambria Math" panose="02040503050406030204" pitchFamily="18" charset="0"/>
                                </a:rPr>
                                <m:t>2</m:t>
                              </m:r>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den>
                          </m:f>
                        </m:e>
                      </m:d>
                      <m:r>
                        <a:rPr lang="es-CR" sz="2400" i="1">
                          <a:latin typeface="Cambria Math" panose="02040503050406030204" pitchFamily="18" charset="0"/>
                        </a:rPr>
                        <m:t>𝜀</m:t>
                      </m:r>
                      <m:r>
                        <a:rPr lang="es-CR" sz="2400" i="1">
                          <a:latin typeface="Cambria Math" panose="02040503050406030204" pitchFamily="18" charset="0"/>
                        </a:rPr>
                        <m:t>´</m:t>
                      </m:r>
                      <m:r>
                        <a:rPr lang="es-CR" sz="2400" i="1">
                          <a:latin typeface="Cambria Math" panose="02040503050406030204" pitchFamily="18" charset="0"/>
                        </a:rPr>
                        <m:t>𝜀</m:t>
                      </m:r>
                      <m:r>
                        <a:rPr lang="es-CR" sz="2400" i="1">
                          <a:latin typeface="Cambria Math" panose="02040503050406030204" pitchFamily="18" charset="0"/>
                        </a:rPr>
                        <m:t>]</m:t>
                      </m:r>
                    </m:oMath>
                  </m:oMathPara>
                </a14:m>
                <a:endParaRPr lang="es-CR" sz="2400" dirty="0"/>
              </a:p>
              <a:p>
                <a:pPr marL="0" indent="0">
                  <a:buNone/>
                </a:pPr>
                <a:endParaRPr lang="es-CR" sz="20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272562" y="914400"/>
                <a:ext cx="11491546" cy="5758961"/>
              </a:xfrm>
              <a:blipFill>
                <a:blip r:embed="rId2"/>
                <a:stretch>
                  <a:fillRect l="-849" t="-1481"/>
                </a:stretch>
              </a:blipFill>
            </p:spPr>
            <p:txBody>
              <a:bodyPr/>
              <a:lstStyle/>
              <a:p>
                <a:r>
                  <a:rPr lang="es-CR">
                    <a:noFill/>
                  </a:rPr>
                  <a:t> </a:t>
                </a:r>
              </a:p>
            </p:txBody>
          </p:sp>
        </mc:Fallback>
      </mc:AlternateContent>
    </p:spTree>
    <p:extLst>
      <p:ext uri="{BB962C8B-B14F-4D97-AF65-F5344CB8AC3E}">
        <p14:creationId xmlns:p14="http://schemas.microsoft.com/office/powerpoint/2010/main" val="16382427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562" y="48607"/>
            <a:ext cx="11684976" cy="760285"/>
          </a:xfrm>
        </p:spPr>
        <p:txBody>
          <a:bodyPr>
            <a:normAutofit/>
          </a:bodyPr>
          <a:lstStyle/>
          <a:p>
            <a:pPr algn="ctr"/>
            <a:r>
              <a:rPr lang="es-CR" dirty="0"/>
              <a:t>Estimación: Máxima Verosimilitud (MVE)</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272562" y="914400"/>
                <a:ext cx="11491546" cy="5758961"/>
              </a:xfrm>
            </p:spPr>
            <p:txBody>
              <a:bodyPr>
                <a:normAutofit fontScale="92500" lnSpcReduction="20000"/>
              </a:bodyPr>
              <a:lstStyle/>
              <a:p>
                <a:pPr marL="0" indent="0">
                  <a:buNone/>
                </a:pPr>
                <a:r>
                  <a:rPr lang="es-CR" sz="2400" dirty="0"/>
                  <a:t>Aplicando el logaritmo natural:</a:t>
                </a:r>
              </a:p>
              <a:p>
                <a:endParaRPr lang="es-CR" sz="2400" dirty="0"/>
              </a:p>
              <a:p>
                <a:pPr marL="0" indent="0">
                  <a:buNone/>
                </a:pPr>
                <a14:m>
                  <m:oMathPara xmlns:m="http://schemas.openxmlformats.org/officeDocument/2006/math">
                    <m:oMathParaPr>
                      <m:jc m:val="centerGroup"/>
                    </m:oMathParaPr>
                    <m:oMath xmlns:m="http://schemas.openxmlformats.org/officeDocument/2006/math">
                      <m:func>
                        <m:funcPr>
                          <m:ctrlPr>
                            <a:rPr lang="es-CR" sz="2400" i="1">
                              <a:latin typeface="Cambria Math" panose="02040503050406030204" pitchFamily="18" charset="0"/>
                            </a:rPr>
                          </m:ctrlPr>
                        </m:funcPr>
                        <m:fName>
                          <m:r>
                            <m:rPr>
                              <m:sty m:val="p"/>
                            </m:rPr>
                            <a:rPr lang="es-CR" sz="2400">
                              <a:latin typeface="Cambria Math" panose="02040503050406030204" pitchFamily="18" charset="0"/>
                            </a:rPr>
                            <m:t>ln</m:t>
                          </m:r>
                        </m:fName>
                        <m:e>
                          <m:d>
                            <m:dPr>
                              <m:ctrlPr>
                                <a:rPr lang="es-CR" sz="2400" i="1">
                                  <a:latin typeface="Cambria Math" panose="02040503050406030204" pitchFamily="18" charset="0"/>
                                </a:rPr>
                              </m:ctrlPr>
                            </m:dPr>
                            <m:e>
                              <m:r>
                                <a:rPr lang="es-CR" sz="2400" i="1">
                                  <a:latin typeface="Cambria Math" panose="02040503050406030204" pitchFamily="18" charset="0"/>
                                </a:rPr>
                                <m:t>𝐿</m:t>
                              </m:r>
                            </m:e>
                          </m:d>
                        </m:e>
                      </m:func>
                      <m:r>
                        <a:rPr lang="es-CR" sz="2400" i="1">
                          <a:latin typeface="Cambria Math" panose="02040503050406030204" pitchFamily="18" charset="0"/>
                        </a:rPr>
                        <m:t>=−</m:t>
                      </m:r>
                      <m:d>
                        <m:dPr>
                          <m:ctrlPr>
                            <a:rPr lang="es-CR" sz="2400" i="1">
                              <a:latin typeface="Cambria Math" panose="02040503050406030204" pitchFamily="18" charset="0"/>
                            </a:rPr>
                          </m:ctrlPr>
                        </m:dPr>
                        <m:e>
                          <m:f>
                            <m:fPr>
                              <m:ctrlPr>
                                <a:rPr lang="es-CR" sz="2400" i="1">
                                  <a:latin typeface="Cambria Math" panose="02040503050406030204" pitchFamily="18" charset="0"/>
                                </a:rPr>
                              </m:ctrlPr>
                            </m:fPr>
                            <m:num>
                              <m:r>
                                <a:rPr lang="es-CR" sz="2400" i="1">
                                  <a:latin typeface="Cambria Math" panose="02040503050406030204" pitchFamily="18" charset="0"/>
                                </a:rPr>
                                <m:t>𝑇</m:t>
                              </m:r>
                            </m:num>
                            <m:den>
                              <m:r>
                                <a:rPr lang="es-CR" sz="2400" i="1">
                                  <a:latin typeface="Cambria Math" panose="02040503050406030204" pitchFamily="18" charset="0"/>
                                </a:rPr>
                                <m:t>2</m:t>
                              </m:r>
                            </m:den>
                          </m:f>
                        </m:e>
                      </m:d>
                      <m:func>
                        <m:funcPr>
                          <m:ctrlPr>
                            <a:rPr lang="es-CR" sz="2400" i="1">
                              <a:latin typeface="Cambria Math" panose="02040503050406030204" pitchFamily="18" charset="0"/>
                            </a:rPr>
                          </m:ctrlPr>
                        </m:funcPr>
                        <m:fName>
                          <m:r>
                            <m:rPr>
                              <m:sty m:val="p"/>
                            </m:rPr>
                            <a:rPr lang="es-CR" sz="2400">
                              <a:latin typeface="Cambria Math" panose="02040503050406030204" pitchFamily="18" charset="0"/>
                            </a:rPr>
                            <m:t>ln</m:t>
                          </m:r>
                        </m:fName>
                        <m:e>
                          <m:d>
                            <m:dPr>
                              <m:ctrlPr>
                                <a:rPr lang="es-CR" sz="2400" i="1">
                                  <a:latin typeface="Cambria Math" panose="02040503050406030204" pitchFamily="18" charset="0"/>
                                </a:rPr>
                              </m:ctrlPr>
                            </m:dPr>
                            <m:e>
                              <m:r>
                                <a:rPr lang="es-CR" sz="2400" i="1">
                                  <a:latin typeface="Cambria Math" panose="02040503050406030204" pitchFamily="18" charset="0"/>
                                </a:rPr>
                                <m:t>2</m:t>
                              </m:r>
                              <m:r>
                                <a:rPr lang="es-CR" sz="2400" i="1">
                                  <a:latin typeface="Cambria Math" panose="02040503050406030204" pitchFamily="18" charset="0"/>
                                </a:rPr>
                                <m:t>𝜋</m:t>
                              </m:r>
                            </m:e>
                          </m:d>
                        </m:e>
                      </m:func>
                      <m:r>
                        <a:rPr lang="es-CR" sz="2400" i="1">
                          <a:latin typeface="Cambria Math" panose="02040503050406030204" pitchFamily="18" charset="0"/>
                        </a:rPr>
                        <m:t>−</m:t>
                      </m:r>
                      <m:d>
                        <m:dPr>
                          <m:ctrlPr>
                            <a:rPr lang="es-CR" sz="2400" i="1">
                              <a:latin typeface="Cambria Math" panose="02040503050406030204" pitchFamily="18" charset="0"/>
                            </a:rPr>
                          </m:ctrlPr>
                        </m:dPr>
                        <m:e>
                          <m:f>
                            <m:fPr>
                              <m:ctrlPr>
                                <a:rPr lang="es-CR" sz="2400" i="1">
                                  <a:latin typeface="Cambria Math" panose="02040503050406030204" pitchFamily="18" charset="0"/>
                                </a:rPr>
                              </m:ctrlPr>
                            </m:fPr>
                            <m:num>
                              <m:r>
                                <a:rPr lang="es-CR" sz="2400" i="1">
                                  <a:latin typeface="Cambria Math" panose="02040503050406030204" pitchFamily="18" charset="0"/>
                                </a:rPr>
                                <m:t>𝑇</m:t>
                              </m:r>
                            </m:num>
                            <m:den>
                              <m:r>
                                <a:rPr lang="es-CR" sz="2400" i="1">
                                  <a:latin typeface="Cambria Math" panose="02040503050406030204" pitchFamily="18" charset="0"/>
                                </a:rPr>
                                <m:t>2</m:t>
                              </m:r>
                            </m:den>
                          </m:f>
                        </m:e>
                      </m:d>
                      <m:func>
                        <m:funcPr>
                          <m:ctrlPr>
                            <a:rPr lang="es-CR" sz="2400" i="1">
                              <a:latin typeface="Cambria Math" panose="02040503050406030204" pitchFamily="18" charset="0"/>
                            </a:rPr>
                          </m:ctrlPr>
                        </m:funcPr>
                        <m:fName>
                          <m:r>
                            <m:rPr>
                              <m:sty m:val="p"/>
                            </m:rPr>
                            <a:rPr lang="es-CR" sz="2400">
                              <a:latin typeface="Cambria Math" panose="02040503050406030204" pitchFamily="18" charset="0"/>
                            </a:rPr>
                            <m:t>ln</m:t>
                          </m:r>
                        </m:fName>
                        <m:e>
                          <m:d>
                            <m:dPr>
                              <m:ctrlPr>
                                <a:rPr lang="es-CR" sz="2400" i="1">
                                  <a:latin typeface="Cambria Math" panose="02040503050406030204" pitchFamily="18" charset="0"/>
                                </a:rPr>
                              </m:ctrlPr>
                            </m:dPr>
                            <m:e>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e>
                          </m:d>
                        </m:e>
                      </m:func>
                      <m:r>
                        <a:rPr lang="es-CR" sz="2400" i="1">
                          <a:latin typeface="Cambria Math" panose="02040503050406030204" pitchFamily="18" charset="0"/>
                        </a:rPr>
                        <m:t>−</m:t>
                      </m:r>
                      <m:d>
                        <m:dPr>
                          <m:ctrlPr>
                            <a:rPr lang="es-CR" sz="2400" i="1">
                              <a:latin typeface="Cambria Math" panose="02040503050406030204" pitchFamily="18" charset="0"/>
                            </a:rPr>
                          </m:ctrlPr>
                        </m:dPr>
                        <m:e>
                          <m:f>
                            <m:fPr>
                              <m:ctrlPr>
                                <a:rPr lang="es-CR" sz="2400" i="1">
                                  <a:latin typeface="Cambria Math" panose="02040503050406030204" pitchFamily="18" charset="0"/>
                                </a:rPr>
                              </m:ctrlPr>
                            </m:fPr>
                            <m:num>
                              <m:r>
                                <a:rPr lang="es-CR" sz="2400" i="1">
                                  <a:latin typeface="Cambria Math" panose="02040503050406030204" pitchFamily="18" charset="0"/>
                                </a:rPr>
                                <m:t>1</m:t>
                              </m:r>
                            </m:num>
                            <m:den>
                              <m:r>
                                <a:rPr lang="es-CR" sz="2400" i="1">
                                  <a:latin typeface="Cambria Math" panose="02040503050406030204" pitchFamily="18" charset="0"/>
                                </a:rPr>
                                <m:t>2</m:t>
                              </m:r>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den>
                          </m:f>
                        </m:e>
                      </m:d>
                      <m:d>
                        <m:dPr>
                          <m:ctrlPr>
                            <a:rPr lang="es-CR" sz="2400" i="1">
                              <a:latin typeface="Cambria Math" panose="02040503050406030204" pitchFamily="18" charset="0"/>
                            </a:rPr>
                          </m:ctrlPr>
                        </m:dPr>
                        <m:e>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e>
                      </m:d>
                      <m:r>
                        <a:rPr lang="es-CR" sz="2400" i="1">
                          <a:latin typeface="Cambria Math" panose="02040503050406030204" pitchFamily="18" charset="0"/>
                        </a:rPr>
                        <m:t>´(</m:t>
                      </m:r>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r>
                        <a:rPr lang="es-CR" sz="2400" i="1">
                          <a:latin typeface="Cambria Math" panose="02040503050406030204" pitchFamily="18" charset="0"/>
                        </a:rPr>
                        <m:t>)</m:t>
                      </m:r>
                    </m:oMath>
                  </m:oMathPara>
                </a14:m>
                <a:endParaRPr lang="es-CR" sz="2400" dirty="0"/>
              </a:p>
              <a:p>
                <a:pPr marL="0" indent="0">
                  <a:buNone/>
                </a:pPr>
                <a:endParaRPr lang="es-CR" sz="2000" b="1" dirty="0"/>
              </a:p>
              <a:p>
                <a:pPr marL="0" indent="0">
                  <a:buNone/>
                </a:pPr>
                <a:r>
                  <a:rPr lang="es-CR" sz="2400" dirty="0"/>
                  <a:t>Al maximizar la ecuación de verosimilitud anterior respecto a al vector </a:t>
                </a:r>
                <a14:m>
                  <m:oMath xmlns:m="http://schemas.openxmlformats.org/officeDocument/2006/math">
                    <m:r>
                      <a:rPr lang="es-CR" sz="2400" i="1">
                        <a:latin typeface="Cambria Math" panose="02040503050406030204" pitchFamily="18" charset="0"/>
                      </a:rPr>
                      <m:t>𝛽</m:t>
                    </m:r>
                  </m:oMath>
                </a14:m>
                <a:r>
                  <a:rPr lang="es-CR" sz="2400" dirty="0"/>
                  <a:t>, sería equivalente (dado el signo negativo) a minimizar </a:t>
                </a:r>
                <a14:m>
                  <m:oMath xmlns:m="http://schemas.openxmlformats.org/officeDocument/2006/math">
                    <m:d>
                      <m:dPr>
                        <m:ctrlPr>
                          <a:rPr lang="es-CR" sz="2400" i="1">
                            <a:latin typeface="Cambria Math" panose="02040503050406030204" pitchFamily="18" charset="0"/>
                          </a:rPr>
                        </m:ctrlPr>
                      </m:dPr>
                      <m:e>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e>
                    </m:d>
                    <m:r>
                      <a:rPr lang="es-CR" sz="2400" i="1">
                        <a:latin typeface="Cambria Math" panose="02040503050406030204" pitchFamily="18" charset="0"/>
                      </a:rPr>
                      <m:t>´(</m:t>
                    </m:r>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𝛽</m:t>
                    </m:r>
                    <m:r>
                      <a:rPr lang="es-CR" sz="2400" i="1">
                        <a:latin typeface="Cambria Math" panose="02040503050406030204" pitchFamily="18" charset="0"/>
                      </a:rPr>
                      <m:t>)</m:t>
                    </m:r>
                  </m:oMath>
                </a14:m>
                <a:r>
                  <a:rPr lang="es-CR" sz="2400" dirty="0"/>
                  <a:t>, y bajo esto sabemos que el MLE bajo la normalidad equivale a los resultados obtenidos por MCO.</a:t>
                </a:r>
              </a:p>
              <a:p>
                <a:pPr marL="0" indent="0">
                  <a:buNone/>
                </a:pPr>
                <a:endParaRPr lang="es-CR" sz="2000" b="1" dirty="0"/>
              </a:p>
              <a:p>
                <a:pPr marL="0" indent="0">
                  <a:buNone/>
                </a:pPr>
                <a:r>
                  <a:rPr lang="es-CR" sz="2400" dirty="0"/>
                  <a:t>La maximización del log verosimilitud se obtiene obteniendo las derivadas respecto a los parámetros </a:t>
                </a:r>
                <a14:m>
                  <m:oMath xmlns:m="http://schemas.openxmlformats.org/officeDocument/2006/math">
                    <m:r>
                      <m:rPr>
                        <m:sty m:val="p"/>
                      </m:rPr>
                      <a:rPr lang="es-CR" sz="2400">
                        <a:latin typeface="Cambria Math" panose="02040503050406030204" pitchFamily="18" charset="0"/>
                      </a:rPr>
                      <m:t>Θ</m:t>
                    </m:r>
                    <m:r>
                      <a:rPr lang="es-CR" sz="2400" i="1">
                        <a:latin typeface="Cambria Math" panose="02040503050406030204" pitchFamily="18" charset="0"/>
                      </a:rPr>
                      <m:t>´=(</m:t>
                    </m:r>
                    <m:r>
                      <a:rPr lang="es-CR" sz="2400" i="1">
                        <a:latin typeface="Cambria Math" panose="02040503050406030204" pitchFamily="18" charset="0"/>
                      </a:rPr>
                      <m:t>𝛽</m:t>
                    </m:r>
                    <m:r>
                      <a:rPr lang="es-CR" sz="2400" i="1">
                        <a:latin typeface="Cambria Math" panose="02040503050406030204" pitchFamily="18" charset="0"/>
                      </a:rPr>
                      <m:t>´,</m:t>
                    </m:r>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r>
                      <a:rPr lang="es-CR" sz="2400" i="1">
                        <a:latin typeface="Cambria Math" panose="02040503050406030204" pitchFamily="18" charset="0"/>
                      </a:rPr>
                      <m:t>)</m:t>
                    </m:r>
                  </m:oMath>
                </a14:m>
                <a:r>
                  <a:rPr lang="es-CR" sz="2400" dirty="0"/>
                  <a:t> e igualando a cero,</a:t>
                </a:r>
              </a:p>
              <a:p>
                <a:pPr marL="0" indent="0">
                  <a:buNone/>
                </a:pPr>
                <a:endParaRPr lang="es-CR" sz="2000" b="1" dirty="0"/>
              </a:p>
              <a:p>
                <a:pPr marL="0" indent="0">
                  <a:buNone/>
                </a:pPr>
                <a14:m>
                  <m:oMathPara xmlns:m="http://schemas.openxmlformats.org/officeDocument/2006/math">
                    <m:oMathParaPr>
                      <m:jc m:val="centerGroup"/>
                    </m:oMathParaPr>
                    <m:oMath xmlns:m="http://schemas.openxmlformats.org/officeDocument/2006/math">
                      <m:f>
                        <m:fPr>
                          <m:ctrlPr>
                            <a:rPr lang="es-CR" sz="2600" i="1">
                              <a:latin typeface="Cambria Math" panose="02040503050406030204" pitchFamily="18" charset="0"/>
                            </a:rPr>
                          </m:ctrlPr>
                        </m:fPr>
                        <m:num>
                          <m:r>
                            <a:rPr lang="es-CR" sz="2600" i="1">
                              <a:latin typeface="Cambria Math" panose="02040503050406030204" pitchFamily="18" charset="0"/>
                            </a:rPr>
                            <m:t>𝛿</m:t>
                          </m:r>
                          <m:r>
                            <a:rPr lang="es-CR" sz="2600" i="1">
                              <a:latin typeface="Cambria Math" panose="02040503050406030204" pitchFamily="18" charset="0"/>
                            </a:rPr>
                            <m:t> </m:t>
                          </m:r>
                          <m:r>
                            <m:rPr>
                              <m:sty m:val="p"/>
                            </m:rPr>
                            <a:rPr lang="es-CR" sz="2600" i="1">
                              <a:latin typeface="Cambria Math" panose="02040503050406030204" pitchFamily="18" charset="0"/>
                            </a:rPr>
                            <m:t>ln</m:t>
                          </m:r>
                          <m:r>
                            <a:rPr lang="es-CR" sz="2600" i="1">
                              <a:latin typeface="Cambria Math" panose="02040503050406030204" pitchFamily="18" charset="0"/>
                            </a:rPr>
                            <m:t>(</m:t>
                          </m:r>
                          <m:r>
                            <a:rPr lang="es-CR" sz="2600" i="1">
                              <a:latin typeface="Cambria Math" panose="02040503050406030204" pitchFamily="18" charset="0"/>
                            </a:rPr>
                            <m:t>𝐿</m:t>
                          </m:r>
                          <m:r>
                            <a:rPr lang="es-CR" sz="2600" i="1">
                              <a:latin typeface="Cambria Math" panose="02040503050406030204" pitchFamily="18" charset="0"/>
                            </a:rPr>
                            <m:t>)</m:t>
                          </m:r>
                        </m:num>
                        <m:den>
                          <m:r>
                            <a:rPr lang="es-CR" sz="2600" i="1">
                              <a:latin typeface="Cambria Math" panose="02040503050406030204" pitchFamily="18" charset="0"/>
                            </a:rPr>
                            <m:t>𝛿</m:t>
                          </m:r>
                          <m:r>
                            <a:rPr lang="es-CR" sz="2600" i="1">
                              <a:latin typeface="Cambria Math" panose="02040503050406030204" pitchFamily="18" charset="0"/>
                            </a:rPr>
                            <m:t> </m:t>
                          </m:r>
                          <m:r>
                            <a:rPr lang="es-CR" sz="2600" i="1">
                              <a:latin typeface="Cambria Math" panose="02040503050406030204" pitchFamily="18" charset="0"/>
                            </a:rPr>
                            <m:t>𝛽</m:t>
                          </m:r>
                        </m:den>
                      </m:f>
                      <m:r>
                        <a:rPr lang="es-CR" sz="2600" i="1">
                          <a:latin typeface="Cambria Math" panose="02040503050406030204" pitchFamily="18" charset="0"/>
                        </a:rPr>
                        <m:t>= −</m:t>
                      </m:r>
                      <m:d>
                        <m:dPr>
                          <m:ctrlPr>
                            <a:rPr lang="es-CR" sz="2600" i="1">
                              <a:latin typeface="Cambria Math" panose="02040503050406030204" pitchFamily="18" charset="0"/>
                            </a:rPr>
                          </m:ctrlPr>
                        </m:dPr>
                        <m:e>
                          <m:f>
                            <m:fPr>
                              <m:ctrlPr>
                                <a:rPr lang="es-CR" sz="2600" i="1">
                                  <a:latin typeface="Cambria Math" panose="02040503050406030204" pitchFamily="18" charset="0"/>
                                </a:rPr>
                              </m:ctrlPr>
                            </m:fPr>
                            <m:num>
                              <m:r>
                                <a:rPr lang="es-CR" sz="2600" i="1">
                                  <a:latin typeface="Cambria Math" panose="02040503050406030204" pitchFamily="18" charset="0"/>
                                </a:rPr>
                                <m:t>1</m:t>
                              </m:r>
                            </m:num>
                            <m:den>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2</m:t>
                                  </m:r>
                                </m:sup>
                              </m:sSup>
                            </m:den>
                          </m:f>
                        </m:e>
                      </m:d>
                      <m:d>
                        <m:dPr>
                          <m:ctrlPr>
                            <a:rPr lang="es-CR" sz="2600" i="1">
                              <a:latin typeface="Cambria Math" panose="02040503050406030204" pitchFamily="18" charset="0"/>
                            </a:rPr>
                          </m:ctrlPr>
                        </m:dPr>
                        <m:e>
                          <m:r>
                            <a:rPr lang="es-CR" sz="2600" i="1">
                              <a:latin typeface="Cambria Math" panose="02040503050406030204" pitchFamily="18" charset="0"/>
                            </a:rPr>
                            <m:t>𝑋</m:t>
                          </m:r>
                          <m:r>
                            <a:rPr lang="es-CR" sz="2600" i="1">
                              <a:latin typeface="Cambria Math" panose="02040503050406030204" pitchFamily="18" charset="0"/>
                            </a:rPr>
                            <m:t>´</m:t>
                          </m:r>
                          <m:r>
                            <a:rPr lang="es-CR" sz="2600" i="1">
                              <a:latin typeface="Cambria Math" panose="02040503050406030204" pitchFamily="18" charset="0"/>
                            </a:rPr>
                            <m:t>𝑌</m:t>
                          </m:r>
                          <m:r>
                            <a:rPr lang="es-CR" sz="2600" i="1">
                              <a:latin typeface="Cambria Math" panose="02040503050406030204" pitchFamily="18" charset="0"/>
                            </a:rPr>
                            <m:t>−</m:t>
                          </m:r>
                          <m:r>
                            <a:rPr lang="es-CR" sz="2600" i="1">
                              <a:latin typeface="Cambria Math" panose="02040503050406030204" pitchFamily="18" charset="0"/>
                            </a:rPr>
                            <m:t>𝑋</m:t>
                          </m:r>
                          <m:r>
                            <a:rPr lang="es-CR" sz="2600" i="1">
                              <a:latin typeface="Cambria Math" panose="02040503050406030204" pitchFamily="18" charset="0"/>
                            </a:rPr>
                            <m:t>´</m:t>
                          </m:r>
                          <m:r>
                            <a:rPr lang="es-CR" sz="2600" i="1">
                              <a:latin typeface="Cambria Math" panose="02040503050406030204" pitchFamily="18" charset="0"/>
                            </a:rPr>
                            <m:t>𝑋</m:t>
                          </m:r>
                          <m:r>
                            <a:rPr lang="es-CR" sz="2600" i="1">
                              <a:latin typeface="Cambria Math" panose="02040503050406030204" pitchFamily="18" charset="0"/>
                            </a:rPr>
                            <m:t>𝛽</m:t>
                          </m:r>
                        </m:e>
                      </m:d>
                      <m:r>
                        <a:rPr lang="es-CR" sz="2600" i="1">
                          <a:latin typeface="Cambria Math" panose="02040503050406030204" pitchFamily="18" charset="0"/>
                        </a:rPr>
                        <m:t>=0</m:t>
                      </m:r>
                    </m:oMath>
                  </m:oMathPara>
                </a14:m>
                <a:endParaRPr lang="es-CR" sz="2600" i="1" dirty="0"/>
              </a:p>
              <a:p>
                <a:pPr marL="0" indent="0">
                  <a:buNone/>
                </a:pPr>
                <a:endParaRPr lang="es-CR" sz="2600" i="1" dirty="0"/>
              </a:p>
              <a:p>
                <a:pPr marL="0" indent="0">
                  <a:buNone/>
                </a:pPr>
                <a:r>
                  <a:rPr lang="es-CR" sz="2600" dirty="0"/>
                  <a:t>                                                   </a:t>
                </a:r>
                <a14:m>
                  <m:oMath xmlns:m="http://schemas.openxmlformats.org/officeDocument/2006/math">
                    <m:f>
                      <m:fPr>
                        <m:ctrlPr>
                          <a:rPr lang="es-CR" sz="2600" i="1">
                            <a:latin typeface="Cambria Math" panose="02040503050406030204" pitchFamily="18" charset="0"/>
                          </a:rPr>
                        </m:ctrlPr>
                      </m:fPr>
                      <m:num>
                        <m:r>
                          <a:rPr lang="es-CR" sz="2600" i="1">
                            <a:latin typeface="Cambria Math" panose="02040503050406030204" pitchFamily="18" charset="0"/>
                          </a:rPr>
                          <m:t>𝛿</m:t>
                        </m:r>
                        <m:r>
                          <a:rPr lang="es-CR" sz="2600" i="1">
                            <a:latin typeface="Cambria Math" panose="02040503050406030204" pitchFamily="18" charset="0"/>
                          </a:rPr>
                          <m:t> </m:t>
                        </m:r>
                        <m:r>
                          <m:rPr>
                            <m:sty m:val="p"/>
                          </m:rPr>
                          <a:rPr lang="es-CR" sz="2600">
                            <a:latin typeface="Cambria Math" panose="02040503050406030204" pitchFamily="18" charset="0"/>
                          </a:rPr>
                          <m:t>ln</m:t>
                        </m:r>
                        <m:r>
                          <a:rPr lang="es-CR" sz="2600" i="1">
                            <a:latin typeface="Cambria Math" panose="02040503050406030204" pitchFamily="18" charset="0"/>
                          </a:rPr>
                          <m:t>(</m:t>
                        </m:r>
                        <m:r>
                          <a:rPr lang="es-CR" sz="2600" i="1">
                            <a:latin typeface="Cambria Math" panose="02040503050406030204" pitchFamily="18" charset="0"/>
                          </a:rPr>
                          <m:t>𝐿</m:t>
                        </m:r>
                        <m:r>
                          <a:rPr lang="es-CR" sz="2600" i="1">
                            <a:latin typeface="Cambria Math" panose="02040503050406030204" pitchFamily="18" charset="0"/>
                          </a:rPr>
                          <m:t>)</m:t>
                        </m:r>
                      </m:num>
                      <m:den>
                        <m:r>
                          <a:rPr lang="es-CR" sz="2600" i="1">
                            <a:latin typeface="Cambria Math" panose="02040503050406030204" pitchFamily="18" charset="0"/>
                          </a:rPr>
                          <m:t>𝛿</m:t>
                        </m:r>
                        <m:r>
                          <a:rPr lang="es-CR" sz="2600" i="1">
                            <a:latin typeface="Cambria Math" panose="02040503050406030204" pitchFamily="18" charset="0"/>
                          </a:rPr>
                          <m:t> </m:t>
                        </m:r>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2</m:t>
                            </m:r>
                          </m:sup>
                        </m:sSup>
                      </m:den>
                    </m:f>
                    <m:r>
                      <a:rPr lang="es-CR" sz="2600" i="1">
                        <a:latin typeface="Cambria Math" panose="02040503050406030204" pitchFamily="18" charset="0"/>
                      </a:rPr>
                      <m:t>= −</m:t>
                    </m:r>
                    <m:d>
                      <m:dPr>
                        <m:ctrlPr>
                          <a:rPr lang="es-CR" sz="2600" i="1">
                            <a:latin typeface="Cambria Math" panose="02040503050406030204" pitchFamily="18" charset="0"/>
                          </a:rPr>
                        </m:ctrlPr>
                      </m:dPr>
                      <m:e>
                        <m:f>
                          <m:fPr>
                            <m:ctrlPr>
                              <a:rPr lang="es-CR" sz="2600" i="1">
                                <a:latin typeface="Cambria Math" panose="02040503050406030204" pitchFamily="18" charset="0"/>
                              </a:rPr>
                            </m:ctrlPr>
                          </m:fPr>
                          <m:num>
                            <m:r>
                              <a:rPr lang="es-CR" sz="2600" i="1">
                                <a:latin typeface="Cambria Math" panose="02040503050406030204" pitchFamily="18" charset="0"/>
                              </a:rPr>
                              <m:t>𝑇</m:t>
                            </m:r>
                          </m:num>
                          <m:den>
                            <m:r>
                              <a:rPr lang="es-CR" sz="2600" i="1">
                                <a:latin typeface="Cambria Math" panose="02040503050406030204" pitchFamily="18" charset="0"/>
                              </a:rPr>
                              <m:t>2</m:t>
                            </m:r>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2</m:t>
                                </m:r>
                              </m:sup>
                            </m:sSup>
                          </m:den>
                        </m:f>
                      </m:e>
                    </m:d>
                    <m:r>
                      <a:rPr lang="es-CR" sz="2600" i="1">
                        <a:latin typeface="Cambria Math" panose="02040503050406030204" pitchFamily="18" charset="0"/>
                      </a:rPr>
                      <m:t>+</m:t>
                    </m:r>
                    <m:d>
                      <m:dPr>
                        <m:ctrlPr>
                          <a:rPr lang="es-CR" sz="2600" i="1">
                            <a:latin typeface="Cambria Math" panose="02040503050406030204" pitchFamily="18" charset="0"/>
                          </a:rPr>
                        </m:ctrlPr>
                      </m:dPr>
                      <m:e>
                        <m:f>
                          <m:fPr>
                            <m:ctrlPr>
                              <a:rPr lang="es-CR" sz="2600" i="1">
                                <a:latin typeface="Cambria Math" panose="02040503050406030204" pitchFamily="18" charset="0"/>
                              </a:rPr>
                            </m:ctrlPr>
                          </m:fPr>
                          <m:num>
                            <m:r>
                              <a:rPr lang="es-CR" sz="2600" i="1">
                                <a:latin typeface="Cambria Math" panose="02040503050406030204" pitchFamily="18" charset="0"/>
                              </a:rPr>
                              <m:t>1</m:t>
                            </m:r>
                          </m:num>
                          <m:den>
                            <m:r>
                              <a:rPr lang="es-CR" sz="2600" i="1">
                                <a:latin typeface="Cambria Math" panose="02040503050406030204" pitchFamily="18" charset="0"/>
                              </a:rPr>
                              <m:t>2</m:t>
                            </m:r>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4</m:t>
                                </m:r>
                              </m:sup>
                            </m:sSup>
                          </m:den>
                        </m:f>
                      </m:e>
                    </m:d>
                    <m:d>
                      <m:dPr>
                        <m:ctrlPr>
                          <a:rPr lang="es-CR" sz="2600" i="1">
                            <a:latin typeface="Cambria Math" panose="02040503050406030204" pitchFamily="18" charset="0"/>
                          </a:rPr>
                        </m:ctrlPr>
                      </m:dPr>
                      <m:e>
                        <m:r>
                          <a:rPr lang="es-CR" sz="2600" i="1">
                            <a:latin typeface="Cambria Math" panose="02040503050406030204" pitchFamily="18" charset="0"/>
                          </a:rPr>
                          <m:t>𝑌</m:t>
                        </m:r>
                        <m:r>
                          <a:rPr lang="es-CR" sz="2600" i="1">
                            <a:latin typeface="Cambria Math" panose="02040503050406030204" pitchFamily="18" charset="0"/>
                          </a:rPr>
                          <m:t>−</m:t>
                        </m:r>
                        <m:r>
                          <a:rPr lang="es-CR" sz="2600" i="1">
                            <a:latin typeface="Cambria Math" panose="02040503050406030204" pitchFamily="18" charset="0"/>
                          </a:rPr>
                          <m:t>𝑋</m:t>
                        </m:r>
                        <m:r>
                          <a:rPr lang="es-CR" sz="2600" i="1">
                            <a:latin typeface="Cambria Math" panose="02040503050406030204" pitchFamily="18" charset="0"/>
                          </a:rPr>
                          <m:t>𝛽</m:t>
                        </m:r>
                      </m:e>
                    </m:d>
                    <m:r>
                      <a:rPr lang="es-CR" sz="2600" i="1">
                        <a:latin typeface="Cambria Math" panose="02040503050406030204" pitchFamily="18" charset="0"/>
                      </a:rPr>
                      <m:t>´</m:t>
                    </m:r>
                    <m:d>
                      <m:dPr>
                        <m:ctrlPr>
                          <a:rPr lang="es-CR" sz="2600" i="1">
                            <a:latin typeface="Cambria Math" panose="02040503050406030204" pitchFamily="18" charset="0"/>
                          </a:rPr>
                        </m:ctrlPr>
                      </m:dPr>
                      <m:e>
                        <m:r>
                          <a:rPr lang="es-CR" sz="2600" i="1">
                            <a:latin typeface="Cambria Math" panose="02040503050406030204" pitchFamily="18" charset="0"/>
                          </a:rPr>
                          <m:t>𝑌</m:t>
                        </m:r>
                        <m:r>
                          <a:rPr lang="es-CR" sz="2600" i="1">
                            <a:latin typeface="Cambria Math" panose="02040503050406030204" pitchFamily="18" charset="0"/>
                          </a:rPr>
                          <m:t>−</m:t>
                        </m:r>
                        <m:r>
                          <a:rPr lang="es-CR" sz="2600" i="1">
                            <a:latin typeface="Cambria Math" panose="02040503050406030204" pitchFamily="18" charset="0"/>
                          </a:rPr>
                          <m:t>𝑋</m:t>
                        </m:r>
                        <m:r>
                          <a:rPr lang="es-CR" sz="2600" i="1">
                            <a:latin typeface="Cambria Math" panose="02040503050406030204" pitchFamily="18" charset="0"/>
                          </a:rPr>
                          <m:t>𝛽</m:t>
                        </m:r>
                      </m:e>
                    </m:d>
                    <m:r>
                      <a:rPr lang="es-CR" sz="2600" i="1">
                        <a:latin typeface="Cambria Math" panose="02040503050406030204" pitchFamily="18" charset="0"/>
                      </a:rPr>
                      <m:t>=0</m:t>
                    </m:r>
                  </m:oMath>
                </a14:m>
                <a:endParaRPr lang="es-CR" sz="2600" dirty="0"/>
              </a:p>
              <a:p>
                <a:pPr marL="0" indent="0">
                  <a:buNone/>
                </a:pPr>
                <a:endParaRPr lang="es-CR" sz="20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272562" y="914400"/>
                <a:ext cx="11491546" cy="5758961"/>
              </a:xfrm>
              <a:blipFill>
                <a:blip r:embed="rId2"/>
                <a:stretch>
                  <a:fillRect l="-690" t="-2222" r="-531"/>
                </a:stretch>
              </a:blipFill>
            </p:spPr>
            <p:txBody>
              <a:bodyPr/>
              <a:lstStyle/>
              <a:p>
                <a:r>
                  <a:rPr lang="es-CR">
                    <a:noFill/>
                  </a:rPr>
                  <a:t> </a:t>
                </a:r>
              </a:p>
            </p:txBody>
          </p:sp>
        </mc:Fallback>
      </mc:AlternateContent>
    </p:spTree>
    <p:extLst>
      <p:ext uri="{BB962C8B-B14F-4D97-AF65-F5344CB8AC3E}">
        <p14:creationId xmlns:p14="http://schemas.microsoft.com/office/powerpoint/2010/main" val="117484924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562" y="48607"/>
            <a:ext cx="11684976" cy="760285"/>
          </a:xfrm>
        </p:spPr>
        <p:txBody>
          <a:bodyPr>
            <a:normAutofit/>
          </a:bodyPr>
          <a:lstStyle/>
          <a:p>
            <a:pPr algn="ctr"/>
            <a:r>
              <a:rPr lang="es-CR" dirty="0"/>
              <a:t>Estimación: Máxima Verosimilitud (MVE)</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40677" y="914400"/>
                <a:ext cx="11948745" cy="5855677"/>
              </a:xfrm>
            </p:spPr>
            <p:txBody>
              <a:bodyPr>
                <a:normAutofit fontScale="77500" lnSpcReduction="20000"/>
              </a:bodyPr>
              <a:lstStyle/>
              <a:p>
                <a:pPr marL="0" indent="0">
                  <a:buNone/>
                </a:pPr>
                <a:r>
                  <a:rPr lang="es-CR" dirty="0"/>
                  <a:t>Satisfaciendo la condición regular </a:t>
                </a:r>
                <a14:m>
                  <m:oMath xmlns:m="http://schemas.openxmlformats.org/officeDocument/2006/math">
                    <m:f>
                      <m:fPr>
                        <m:ctrlPr>
                          <a:rPr lang="es-CR" i="1">
                            <a:latin typeface="Cambria Math" panose="02040503050406030204" pitchFamily="18" charset="0"/>
                          </a:rPr>
                        </m:ctrlPr>
                      </m:fPr>
                      <m:num>
                        <m:r>
                          <a:rPr lang="es-CR" i="1">
                            <a:latin typeface="Cambria Math" panose="02040503050406030204" pitchFamily="18" charset="0"/>
                          </a:rPr>
                          <m:t>𝛿</m:t>
                        </m:r>
                        <m:r>
                          <a:rPr lang="es-CR" i="1">
                            <a:latin typeface="Cambria Math" panose="02040503050406030204" pitchFamily="18" charset="0"/>
                          </a:rPr>
                          <m:t> </m:t>
                        </m:r>
                        <m:r>
                          <m:rPr>
                            <m:sty m:val="p"/>
                          </m:rPr>
                          <a:rPr lang="es-CR">
                            <a:latin typeface="Cambria Math" panose="02040503050406030204" pitchFamily="18" charset="0"/>
                          </a:rPr>
                          <m:t>ln</m:t>
                        </m:r>
                        <m:r>
                          <a:rPr lang="es-CR" i="1">
                            <a:latin typeface="Cambria Math" panose="02040503050406030204" pitchFamily="18" charset="0"/>
                          </a:rPr>
                          <m:t>(</m:t>
                        </m:r>
                        <m:r>
                          <a:rPr lang="es-CR" i="1">
                            <a:latin typeface="Cambria Math" panose="02040503050406030204" pitchFamily="18" charset="0"/>
                          </a:rPr>
                          <m:t>𝐿</m:t>
                        </m:r>
                        <m:r>
                          <a:rPr lang="es-CR" i="1">
                            <a:latin typeface="Cambria Math" panose="02040503050406030204" pitchFamily="18" charset="0"/>
                          </a:rPr>
                          <m:t>)</m:t>
                        </m:r>
                      </m:num>
                      <m:den>
                        <m:r>
                          <a:rPr lang="es-CR" i="1">
                            <a:latin typeface="Cambria Math" panose="02040503050406030204" pitchFamily="18" charset="0"/>
                          </a:rPr>
                          <m:t>𝛿</m:t>
                        </m:r>
                        <m:r>
                          <a:rPr lang="es-CR" i="1">
                            <a:latin typeface="Cambria Math" panose="02040503050406030204" pitchFamily="18" charset="0"/>
                          </a:rPr>
                          <m:t> </m:t>
                        </m:r>
                        <m:r>
                          <m:rPr>
                            <m:sty m:val="p"/>
                          </m:rPr>
                          <a:rPr lang="es-CR">
                            <a:latin typeface="Cambria Math" panose="02040503050406030204" pitchFamily="18" charset="0"/>
                          </a:rPr>
                          <m:t>Θ</m:t>
                        </m:r>
                      </m:den>
                    </m:f>
                    <m:r>
                      <a:rPr lang="es-CR" i="1">
                        <a:latin typeface="Cambria Math" panose="02040503050406030204" pitchFamily="18" charset="0"/>
                      </a:rPr>
                      <m:t>=0</m:t>
                    </m:r>
                  </m:oMath>
                </a14:m>
                <a:r>
                  <a:rPr lang="es-CR" dirty="0"/>
                  <a:t>, si resolvemos las ecuaciones sobre </a:t>
                </a:r>
                <a14:m>
                  <m:oMath xmlns:m="http://schemas.openxmlformats.org/officeDocument/2006/math">
                    <m:r>
                      <a:rPr lang="es-CR" i="1">
                        <a:latin typeface="Cambria Math" panose="02040503050406030204" pitchFamily="18" charset="0"/>
                      </a:rPr>
                      <m:t>𝛽</m:t>
                    </m:r>
                  </m:oMath>
                </a14:m>
                <a:r>
                  <a:rPr lang="es-CR" dirty="0"/>
                  <a:t> y </a:t>
                </a:r>
                <a14:m>
                  <m:oMath xmlns:m="http://schemas.openxmlformats.org/officeDocument/2006/math">
                    <m:sSup>
                      <m:sSupPr>
                        <m:ctrlPr>
                          <a:rPr lang="es-CR" i="1">
                            <a:latin typeface="Cambria Math" panose="02040503050406030204" pitchFamily="18" charset="0"/>
                          </a:rPr>
                        </m:ctrlPr>
                      </m:sSupPr>
                      <m:e>
                        <m:acc>
                          <m:accPr>
                            <m:chr m:val="̂"/>
                            <m:ctrlPr>
                              <a:rPr lang="es-CR" i="1">
                                <a:latin typeface="Cambria Math" panose="02040503050406030204" pitchFamily="18" charset="0"/>
                              </a:rPr>
                            </m:ctrlPr>
                          </m:accPr>
                          <m:e>
                            <m:r>
                              <a:rPr lang="es-CR" i="1">
                                <a:latin typeface="Cambria Math" panose="02040503050406030204" pitchFamily="18" charset="0"/>
                              </a:rPr>
                              <m:t>𝜎</m:t>
                            </m:r>
                          </m:e>
                        </m:acc>
                      </m:e>
                      <m:sup>
                        <m:r>
                          <a:rPr lang="es-CR" i="1">
                            <a:latin typeface="Cambria Math" panose="02040503050406030204" pitchFamily="18" charset="0"/>
                          </a:rPr>
                          <m:t>2</m:t>
                        </m:r>
                      </m:sup>
                    </m:sSup>
                  </m:oMath>
                </a14:m>
                <a:r>
                  <a:rPr lang="es-CR" dirty="0"/>
                  <a:t> se obtiene que:</a:t>
                </a:r>
              </a:p>
              <a:p>
                <a:pPr marL="0" indent="0">
                  <a:buNone/>
                </a:pPr>
                <a:r>
                  <a:rPr lang="es-CR" sz="2400" dirty="0"/>
                  <a:t> </a:t>
                </a:r>
              </a:p>
              <a:p>
                <a:pPr marL="0" indent="0">
                  <a:buNone/>
                </a:pPr>
                <a14:m>
                  <m:oMathPara xmlns:m="http://schemas.openxmlformats.org/officeDocument/2006/math">
                    <m:oMathParaPr>
                      <m:jc m:val="centerGroup"/>
                    </m:oMathParaPr>
                    <m:oMath xmlns:m="http://schemas.openxmlformats.org/officeDocument/2006/math">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r>
                        <a:rPr lang="es-CR" sz="2400" i="1">
                          <a:latin typeface="Cambria Math" panose="02040503050406030204" pitchFamily="18" charset="0"/>
                        </a:rPr>
                        <m:t>=</m:t>
                      </m:r>
                      <m:sSup>
                        <m:sSupPr>
                          <m:ctrlPr>
                            <a:rPr lang="es-CR" sz="2400" i="1">
                              <a:latin typeface="Cambria Math" panose="02040503050406030204" pitchFamily="18" charset="0"/>
                            </a:rPr>
                          </m:ctrlPr>
                        </m:sSupPr>
                        <m:e>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m:t>
                          </m:r>
                        </m:e>
                        <m:sup>
                          <m:r>
                            <a:rPr lang="es-CR" sz="2400" i="1">
                              <a:latin typeface="Cambria Math" panose="02040503050406030204" pitchFamily="18" charset="0"/>
                            </a:rPr>
                            <m:t>−1</m:t>
                          </m:r>
                        </m:sup>
                      </m:sSup>
                      <m:r>
                        <a:rPr lang="es-CR" sz="2400" i="1">
                          <a:latin typeface="Cambria Math" panose="02040503050406030204" pitchFamily="18" charset="0"/>
                        </a:rPr>
                        <m:t>𝑋</m:t>
                      </m:r>
                      <m:r>
                        <a:rPr lang="es-CR" sz="2400" i="1">
                          <a:latin typeface="Cambria Math" panose="02040503050406030204" pitchFamily="18" charset="0"/>
                        </a:rPr>
                        <m:t>′</m:t>
                      </m:r>
                      <m:r>
                        <a:rPr lang="es-CR" sz="2400" i="1">
                          <a:latin typeface="Cambria Math" panose="02040503050406030204" pitchFamily="18" charset="0"/>
                        </a:rPr>
                        <m:t>𝑌</m:t>
                      </m:r>
                    </m:oMath>
                  </m:oMathPara>
                </a14:m>
                <a:endParaRPr lang="es-CR" sz="2400" dirty="0"/>
              </a:p>
              <a:p>
                <a:pPr marL="0" indent="0">
                  <a:buNone/>
                </a:pPr>
                <a:r>
                  <a:rPr lang="es-CR" sz="2400" dirty="0"/>
                  <a:t>                                                                                            </a:t>
                </a:r>
                <a14:m>
                  <m:oMath xmlns:m="http://schemas.openxmlformats.org/officeDocument/2006/math">
                    <m:sSup>
                      <m:sSupPr>
                        <m:ctrlPr>
                          <a:rPr lang="es-CR" sz="2400" i="1">
                            <a:latin typeface="Cambria Math" panose="02040503050406030204" pitchFamily="18" charset="0"/>
                          </a:rPr>
                        </m:ctrlPr>
                      </m:sSup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p>
                        <m:r>
                          <a:rPr lang="es-CR" sz="2400" i="1">
                            <a:latin typeface="Cambria Math" panose="02040503050406030204" pitchFamily="18" charset="0"/>
                          </a:rPr>
                          <m:t>2</m:t>
                        </m:r>
                      </m:sup>
                    </m:sSup>
                    <m:r>
                      <a:rPr lang="es-CR" sz="2400" i="1">
                        <a:latin typeface="Cambria Math" panose="02040503050406030204" pitchFamily="18" charset="0"/>
                      </a:rPr>
                      <m:t>=</m:t>
                    </m:r>
                    <m:f>
                      <m:fPr>
                        <m:ctrlPr>
                          <a:rPr lang="es-CR" sz="2400" i="1">
                            <a:latin typeface="Cambria Math" panose="02040503050406030204" pitchFamily="18" charset="0"/>
                          </a:rPr>
                        </m:ctrlPr>
                      </m:fPr>
                      <m:num>
                        <m:d>
                          <m:dPr>
                            <m:ctrlPr>
                              <a:rPr lang="es-CR" sz="2400" i="1">
                                <a:latin typeface="Cambria Math" panose="02040503050406030204" pitchFamily="18" charset="0"/>
                              </a:rPr>
                            </m:ctrlPr>
                          </m:dPr>
                          <m:e>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e>
                        </m:d>
                        <m:r>
                          <a:rPr lang="es-CR" sz="2400" i="1">
                            <a:latin typeface="Cambria Math" panose="02040503050406030204" pitchFamily="18" charset="0"/>
                          </a:rPr>
                          <m:t>´(</m:t>
                        </m:r>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𝑋</m:t>
                        </m:r>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r>
                          <a:rPr lang="es-CR" sz="2400" i="1">
                            <a:latin typeface="Cambria Math" panose="02040503050406030204" pitchFamily="18" charset="0"/>
                          </a:rPr>
                          <m:t>)</m:t>
                        </m:r>
                      </m:num>
                      <m:den>
                        <m:r>
                          <a:rPr lang="es-CR" sz="2400" i="1">
                            <a:latin typeface="Cambria Math" panose="02040503050406030204" pitchFamily="18" charset="0"/>
                          </a:rPr>
                          <m:t>𝑇</m:t>
                        </m:r>
                      </m:den>
                    </m:f>
                    <m:r>
                      <a:rPr lang="es-CR" sz="2400" i="1">
                        <a:latin typeface="Cambria Math" panose="02040503050406030204" pitchFamily="18" charset="0"/>
                      </a:rPr>
                      <m:t>=</m:t>
                    </m:r>
                    <m:f>
                      <m:fPr>
                        <m:ctrlPr>
                          <a:rPr lang="es-CR" sz="2400" i="1">
                            <a:latin typeface="Cambria Math" panose="02040503050406030204" pitchFamily="18" charset="0"/>
                          </a:rPr>
                        </m:ctrlPr>
                      </m:fPr>
                      <m:num>
                        <m:r>
                          <a:rPr lang="es-CR" sz="2400" i="1">
                            <a:latin typeface="Cambria Math" panose="02040503050406030204" pitchFamily="18" charset="0"/>
                          </a:rPr>
                          <m:t>𝑒</m:t>
                        </m:r>
                        <m:r>
                          <a:rPr lang="es-CR" sz="2400" i="1">
                            <a:latin typeface="Cambria Math" panose="02040503050406030204" pitchFamily="18" charset="0"/>
                          </a:rPr>
                          <m:t>′</m:t>
                        </m:r>
                        <m:r>
                          <a:rPr lang="es-CR" sz="2400" i="1">
                            <a:latin typeface="Cambria Math" panose="02040503050406030204" pitchFamily="18" charset="0"/>
                          </a:rPr>
                          <m:t>𝑒</m:t>
                        </m:r>
                      </m:num>
                      <m:den>
                        <m:r>
                          <a:rPr lang="es-CR" sz="2400" i="1">
                            <a:latin typeface="Cambria Math" panose="02040503050406030204" pitchFamily="18" charset="0"/>
                          </a:rPr>
                          <m:t>𝑇</m:t>
                        </m:r>
                      </m:den>
                    </m:f>
                  </m:oMath>
                </a14:m>
                <a:endParaRPr lang="es-CR" sz="2400" dirty="0"/>
              </a:p>
              <a:p>
                <a:pPr marL="0" indent="0">
                  <a:buNone/>
                </a:pPr>
                <a:endParaRPr lang="es-CR" sz="2400" dirty="0"/>
              </a:p>
              <a:p>
                <a:pPr marL="0" indent="0" algn="just">
                  <a:buNone/>
                </a:pPr>
                <a:r>
                  <a:rPr lang="es-CR" dirty="0"/>
                  <a:t>Finalmente, aunque hay que volver a derivar de forma parcial para conocer los resultados asociados al segundo orden, estos no se presentarán, pero si los resultados de las distribuciones de cada parámetro para ver la casi concordancia con el método por MCO.</a:t>
                </a:r>
              </a:p>
              <a:p>
                <a:pPr marL="0" indent="0" algn="just">
                  <a:buNone/>
                </a:pPr>
                <a:endParaRPr lang="es-CR" sz="2400" dirty="0"/>
              </a:p>
              <a:p>
                <a:pPr marL="0" indent="0">
                  <a:buNone/>
                </a:pPr>
                <a:r>
                  <a:rPr lang="es-CR" dirty="0"/>
                  <a:t>                                                               </a:t>
                </a:r>
                <a14:m>
                  <m:oMath xmlns:m="http://schemas.openxmlformats.org/officeDocument/2006/math">
                    <m:sSup>
                      <m:sSupPr>
                        <m:ctrlPr>
                          <a:rPr lang="es-CR" i="1">
                            <a:latin typeface="Cambria Math" panose="02040503050406030204" pitchFamily="18" charset="0"/>
                          </a:rPr>
                        </m:ctrlPr>
                      </m:sSupPr>
                      <m:e>
                        <m:r>
                          <a:rPr lang="es-CR" i="1">
                            <a:latin typeface="Cambria Math" panose="02040503050406030204" pitchFamily="18" charset="0"/>
                          </a:rPr>
                          <m:t>𝑇</m:t>
                        </m:r>
                      </m:e>
                      <m:sup>
                        <m:f>
                          <m:fPr>
                            <m:ctrlPr>
                              <a:rPr lang="es-CR" i="1">
                                <a:latin typeface="Cambria Math" panose="02040503050406030204" pitchFamily="18" charset="0"/>
                              </a:rPr>
                            </m:ctrlPr>
                          </m:fPr>
                          <m:num>
                            <m:r>
                              <a:rPr lang="es-CR" i="1">
                                <a:latin typeface="Cambria Math" panose="02040503050406030204" pitchFamily="18" charset="0"/>
                              </a:rPr>
                              <m:t>1</m:t>
                            </m:r>
                          </m:num>
                          <m:den>
                            <m:r>
                              <a:rPr lang="es-CR" i="1">
                                <a:latin typeface="Cambria Math" panose="02040503050406030204" pitchFamily="18" charset="0"/>
                              </a:rPr>
                              <m:t>2</m:t>
                            </m:r>
                          </m:den>
                        </m:f>
                      </m:sup>
                    </m:sSup>
                    <m:r>
                      <a:rPr lang="es-CR" i="1">
                        <a:latin typeface="Cambria Math" panose="02040503050406030204" pitchFamily="18" charset="0"/>
                      </a:rPr>
                      <m:t>(</m:t>
                    </m:r>
                    <m:acc>
                      <m:accPr>
                        <m:chr m:val="̂"/>
                        <m:ctrlPr>
                          <a:rPr lang="es-CR" i="1">
                            <a:latin typeface="Cambria Math" panose="02040503050406030204" pitchFamily="18" charset="0"/>
                          </a:rPr>
                        </m:ctrlPr>
                      </m:accPr>
                      <m:e>
                        <m:r>
                          <m:rPr>
                            <m:sty m:val="p"/>
                          </m:rPr>
                          <a:rPr lang="es-CR">
                            <a:latin typeface="Cambria Math" panose="02040503050406030204" pitchFamily="18" charset="0"/>
                          </a:rPr>
                          <m:t>β</m:t>
                        </m:r>
                      </m:e>
                    </m:acc>
                    <m:r>
                      <a:rPr lang="es-CR" i="1">
                        <a:latin typeface="Cambria Math" panose="02040503050406030204" pitchFamily="18" charset="0"/>
                      </a:rPr>
                      <m:t>−</m:t>
                    </m:r>
                    <m:r>
                      <m:rPr>
                        <m:sty m:val="p"/>
                      </m:rPr>
                      <a:rPr lang="es-CR">
                        <a:latin typeface="Cambria Math" panose="02040503050406030204" pitchFamily="18" charset="0"/>
                      </a:rPr>
                      <m:t>β</m:t>
                    </m:r>
                    <m:r>
                      <a:rPr lang="es-CR" i="1">
                        <a:latin typeface="Cambria Math" panose="02040503050406030204" pitchFamily="18" charset="0"/>
                      </a:rPr>
                      <m:t>)→</m:t>
                    </m:r>
                    <m:r>
                      <a:rPr lang="es-CR" i="1">
                        <a:latin typeface="Cambria Math" panose="02040503050406030204" pitchFamily="18" charset="0"/>
                      </a:rPr>
                      <m:t>𝑁</m:t>
                    </m:r>
                    <m:r>
                      <a:rPr lang="es-CR" i="1">
                        <a:latin typeface="Cambria Math" panose="02040503050406030204" pitchFamily="18" charset="0"/>
                      </a:rPr>
                      <m:t>[0,</m:t>
                    </m:r>
                    <m:sSup>
                      <m:sSupPr>
                        <m:ctrlPr>
                          <a:rPr lang="es-CR" i="1">
                            <a:latin typeface="Cambria Math" panose="02040503050406030204" pitchFamily="18" charset="0"/>
                          </a:rPr>
                        </m:ctrlPr>
                      </m:sSupPr>
                      <m:e>
                        <m:r>
                          <a:rPr lang="es-CR" i="1">
                            <a:latin typeface="Cambria Math" panose="02040503050406030204" pitchFamily="18" charset="0"/>
                          </a:rPr>
                          <m:t>𝜎</m:t>
                        </m:r>
                      </m:e>
                      <m:sup>
                        <m:r>
                          <a:rPr lang="es-CR" i="1">
                            <a:latin typeface="Cambria Math" panose="02040503050406030204" pitchFamily="18" charset="0"/>
                          </a:rPr>
                          <m:t>2</m:t>
                        </m:r>
                      </m:sup>
                    </m:sSup>
                    <m:sSup>
                      <m:sSupPr>
                        <m:ctrlPr>
                          <a:rPr lang="es-CR" i="1">
                            <a:latin typeface="Cambria Math" panose="02040503050406030204" pitchFamily="18" charset="0"/>
                          </a:rPr>
                        </m:ctrlPr>
                      </m:sSupPr>
                      <m:e>
                        <m:r>
                          <a:rPr lang="es-CR" i="1">
                            <a:latin typeface="Cambria Math" panose="02040503050406030204" pitchFamily="18" charset="0"/>
                          </a:rPr>
                          <m:t>(</m:t>
                        </m:r>
                        <m:r>
                          <a:rPr lang="es-CR" i="1">
                            <a:latin typeface="Cambria Math" panose="02040503050406030204" pitchFamily="18" charset="0"/>
                          </a:rPr>
                          <m:t>𝑋</m:t>
                        </m:r>
                        <m:r>
                          <a:rPr lang="es-CR" i="1">
                            <a:latin typeface="Cambria Math" panose="02040503050406030204" pitchFamily="18" charset="0"/>
                          </a:rPr>
                          <m:t>′</m:t>
                        </m:r>
                        <m:r>
                          <a:rPr lang="es-CR" i="1">
                            <a:latin typeface="Cambria Math" panose="02040503050406030204" pitchFamily="18" charset="0"/>
                          </a:rPr>
                          <m:t>𝑋</m:t>
                        </m:r>
                        <m:r>
                          <a:rPr lang="es-CR" i="1">
                            <a:latin typeface="Cambria Math" panose="02040503050406030204" pitchFamily="18" charset="0"/>
                          </a:rPr>
                          <m:t>)</m:t>
                        </m:r>
                      </m:e>
                      <m:sup>
                        <m:r>
                          <a:rPr lang="es-CR" i="1">
                            <a:latin typeface="Cambria Math" panose="02040503050406030204" pitchFamily="18" charset="0"/>
                          </a:rPr>
                          <m:t>−1</m:t>
                        </m:r>
                      </m:sup>
                    </m:sSup>
                    <m:r>
                      <a:rPr lang="es-CR" i="1">
                        <a:latin typeface="Cambria Math" panose="02040503050406030204" pitchFamily="18" charset="0"/>
                      </a:rPr>
                      <m:t>]</m:t>
                    </m:r>
                  </m:oMath>
                </a14:m>
                <a:endParaRPr lang="es-CR" dirty="0"/>
              </a:p>
              <a:p>
                <a:pPr marL="0" indent="0">
                  <a:buNone/>
                </a:pPr>
                <a14:m>
                  <m:oMathPara xmlns:m="http://schemas.openxmlformats.org/officeDocument/2006/math">
                    <m:oMathParaPr>
                      <m:jc m:val="centerGroup"/>
                    </m:oMathParaPr>
                    <m:oMath xmlns:m="http://schemas.openxmlformats.org/officeDocument/2006/math">
                      <m:sSup>
                        <m:sSupPr>
                          <m:ctrlPr>
                            <a:rPr lang="es-CR" i="1">
                              <a:latin typeface="Cambria Math" panose="02040503050406030204" pitchFamily="18" charset="0"/>
                            </a:rPr>
                          </m:ctrlPr>
                        </m:sSupPr>
                        <m:e>
                          <m:r>
                            <a:rPr lang="es-CR" i="1">
                              <a:latin typeface="Cambria Math" panose="02040503050406030204" pitchFamily="18" charset="0"/>
                            </a:rPr>
                            <m:t>𝑇</m:t>
                          </m:r>
                        </m:e>
                        <m:sup>
                          <m:f>
                            <m:fPr>
                              <m:ctrlPr>
                                <a:rPr lang="es-CR" i="1">
                                  <a:latin typeface="Cambria Math" panose="02040503050406030204" pitchFamily="18" charset="0"/>
                                </a:rPr>
                              </m:ctrlPr>
                            </m:fPr>
                            <m:num>
                              <m:r>
                                <a:rPr lang="es-CR" i="1">
                                  <a:latin typeface="Cambria Math" panose="02040503050406030204" pitchFamily="18" charset="0"/>
                                </a:rPr>
                                <m:t>1</m:t>
                              </m:r>
                            </m:num>
                            <m:den>
                              <m:r>
                                <a:rPr lang="es-CR" i="1">
                                  <a:latin typeface="Cambria Math" panose="02040503050406030204" pitchFamily="18" charset="0"/>
                                </a:rPr>
                                <m:t>2</m:t>
                              </m:r>
                            </m:den>
                          </m:f>
                        </m:sup>
                      </m:sSup>
                      <m:r>
                        <a:rPr lang="es-CR" i="1">
                          <a:latin typeface="Cambria Math" panose="02040503050406030204" pitchFamily="18" charset="0"/>
                        </a:rPr>
                        <m:t>(</m:t>
                      </m:r>
                      <m:sSup>
                        <m:sSupPr>
                          <m:ctrlPr>
                            <a:rPr lang="es-CR" i="1">
                              <a:latin typeface="Cambria Math" panose="02040503050406030204" pitchFamily="18" charset="0"/>
                            </a:rPr>
                          </m:ctrlPr>
                        </m:sSupPr>
                        <m:e>
                          <m:acc>
                            <m:accPr>
                              <m:chr m:val="̂"/>
                              <m:ctrlPr>
                                <a:rPr lang="es-CR" i="1">
                                  <a:latin typeface="Cambria Math" panose="02040503050406030204" pitchFamily="18" charset="0"/>
                                </a:rPr>
                              </m:ctrlPr>
                            </m:accPr>
                            <m:e>
                              <m:r>
                                <a:rPr lang="es-CR" i="1">
                                  <a:latin typeface="Cambria Math" panose="02040503050406030204" pitchFamily="18" charset="0"/>
                                </a:rPr>
                                <m:t>𝜎</m:t>
                              </m:r>
                            </m:e>
                          </m:acc>
                        </m:e>
                        <m:sup>
                          <m:r>
                            <a:rPr lang="es-CR" i="1">
                              <a:latin typeface="Cambria Math" panose="02040503050406030204" pitchFamily="18" charset="0"/>
                            </a:rPr>
                            <m:t>2</m:t>
                          </m:r>
                        </m:sup>
                      </m:sSup>
                      <m:r>
                        <a:rPr lang="es-CR" i="1">
                          <a:latin typeface="Cambria Math" panose="02040503050406030204" pitchFamily="18" charset="0"/>
                        </a:rPr>
                        <m:t>−</m:t>
                      </m:r>
                      <m:sSup>
                        <m:sSupPr>
                          <m:ctrlPr>
                            <a:rPr lang="es-CR" i="1">
                              <a:latin typeface="Cambria Math" panose="02040503050406030204" pitchFamily="18" charset="0"/>
                            </a:rPr>
                          </m:ctrlPr>
                        </m:sSupPr>
                        <m:e>
                          <m:r>
                            <a:rPr lang="es-CR" i="1">
                              <a:latin typeface="Cambria Math" panose="02040503050406030204" pitchFamily="18" charset="0"/>
                            </a:rPr>
                            <m:t>𝜎</m:t>
                          </m:r>
                        </m:e>
                        <m:sup>
                          <m:r>
                            <a:rPr lang="es-CR" i="1">
                              <a:latin typeface="Cambria Math" panose="02040503050406030204" pitchFamily="18" charset="0"/>
                            </a:rPr>
                            <m:t>2</m:t>
                          </m:r>
                        </m:sup>
                      </m:sSup>
                      <m:r>
                        <a:rPr lang="es-CR" i="1" smtClean="0">
                          <a:latin typeface="Cambria Math" panose="02040503050406030204" pitchFamily="18" charset="0"/>
                        </a:rPr>
                        <m:t>)</m:t>
                      </m:r>
                      <m:r>
                        <a:rPr lang="es-CR" i="1">
                          <a:latin typeface="Cambria Math" panose="02040503050406030204" pitchFamily="18" charset="0"/>
                        </a:rPr>
                        <m:t>→</m:t>
                      </m:r>
                      <m:r>
                        <a:rPr lang="es-CR" i="1">
                          <a:latin typeface="Cambria Math" panose="02040503050406030204" pitchFamily="18" charset="0"/>
                        </a:rPr>
                        <m:t>𝑁</m:t>
                      </m:r>
                      <m:r>
                        <a:rPr lang="es-CR" i="1">
                          <a:latin typeface="Cambria Math" panose="02040503050406030204" pitchFamily="18" charset="0"/>
                        </a:rPr>
                        <m:t>[0,</m:t>
                      </m:r>
                      <m:sSup>
                        <m:sSupPr>
                          <m:ctrlPr>
                            <a:rPr lang="es-CR" i="1">
                              <a:latin typeface="Cambria Math" panose="02040503050406030204" pitchFamily="18" charset="0"/>
                            </a:rPr>
                          </m:ctrlPr>
                        </m:sSupPr>
                        <m:e>
                          <m:r>
                            <a:rPr lang="es-CR" i="1">
                              <a:latin typeface="Cambria Math" panose="02040503050406030204" pitchFamily="18" charset="0"/>
                            </a:rPr>
                            <m:t>2</m:t>
                          </m:r>
                          <m:r>
                            <a:rPr lang="es-CR" i="1">
                              <a:latin typeface="Cambria Math" panose="02040503050406030204" pitchFamily="18" charset="0"/>
                            </a:rPr>
                            <m:t>𝜎</m:t>
                          </m:r>
                        </m:e>
                        <m:sup>
                          <m:r>
                            <a:rPr lang="es-CR" i="1">
                              <a:latin typeface="Cambria Math" panose="02040503050406030204" pitchFamily="18" charset="0"/>
                            </a:rPr>
                            <m:t>2</m:t>
                          </m:r>
                        </m:sup>
                      </m:sSup>
                      <m:r>
                        <a:rPr lang="es-CR" i="1">
                          <a:latin typeface="Cambria Math" panose="02040503050406030204" pitchFamily="18" charset="0"/>
                        </a:rPr>
                        <m:t>]</m:t>
                      </m:r>
                    </m:oMath>
                  </m:oMathPara>
                </a14:m>
                <a:endParaRPr lang="es-CR" dirty="0"/>
              </a:p>
              <a:p>
                <a:pPr marL="0" indent="0">
                  <a:buNone/>
                </a:pPr>
                <a:endParaRPr lang="es-CR" sz="2600" dirty="0"/>
              </a:p>
              <a:p>
                <a:pPr marL="0" indent="0" algn="just">
                  <a:buNone/>
                </a:pPr>
                <a:r>
                  <a:rPr lang="es-CR" sz="2600" dirty="0"/>
                  <a:t>Bajo el supuesto de normalidad, el método por MLE del </a:t>
                </a:r>
                <a14:m>
                  <m:oMath xmlns:m="http://schemas.openxmlformats.org/officeDocument/2006/math">
                    <m:r>
                      <m:rPr>
                        <m:sty m:val="p"/>
                      </m:rPr>
                      <a:rPr lang="es-CR" sz="2600">
                        <a:latin typeface="Cambria Math" panose="02040503050406030204" pitchFamily="18" charset="0"/>
                      </a:rPr>
                      <m:t>β</m:t>
                    </m:r>
                  </m:oMath>
                </a14:m>
                <a:r>
                  <a:rPr lang="es-CR" sz="2600" dirty="0"/>
                  <a:t> es equivalente al obtenido por los estimadores de MCO. No obstante para </a:t>
                </a:r>
                <a14:m>
                  <m:oMath xmlns:m="http://schemas.openxmlformats.org/officeDocument/2006/math">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2</m:t>
                        </m:r>
                      </m:sup>
                    </m:sSup>
                  </m:oMath>
                </a14:m>
                <a:r>
                  <a:rPr lang="es-CR" sz="2600" dirty="0"/>
                  <a:t> si hay una pequeña diferencia: el divisor por MCO es de </a:t>
                </a:r>
                <a14:m>
                  <m:oMath xmlns:m="http://schemas.openxmlformats.org/officeDocument/2006/math">
                    <m:r>
                      <a:rPr lang="es-CR" sz="2600" i="1">
                        <a:latin typeface="Cambria Math" panose="02040503050406030204" pitchFamily="18" charset="0"/>
                      </a:rPr>
                      <m:t>𝑇</m:t>
                    </m:r>
                    <m:r>
                      <a:rPr lang="es-CR" sz="2600" i="1">
                        <a:latin typeface="Cambria Math" panose="02040503050406030204" pitchFamily="18" charset="0"/>
                      </a:rPr>
                      <m:t>−</m:t>
                    </m:r>
                    <m:r>
                      <a:rPr lang="es-CR" sz="2600" i="1">
                        <a:latin typeface="Cambria Math" panose="02040503050406030204" pitchFamily="18" charset="0"/>
                      </a:rPr>
                      <m:t>𝑘</m:t>
                    </m:r>
                  </m:oMath>
                </a14:m>
                <a:r>
                  <a:rPr lang="es-CR" sz="2600" dirty="0"/>
                  <a:t>, mientras que en MLE es por</a:t>
                </a:r>
                <a14:m>
                  <m:oMath xmlns:m="http://schemas.openxmlformats.org/officeDocument/2006/math">
                    <m:r>
                      <a:rPr lang="es-CR" sz="2600" i="1">
                        <a:latin typeface="Cambria Math" panose="02040503050406030204" pitchFamily="18" charset="0"/>
                      </a:rPr>
                      <m:t> </m:t>
                    </m:r>
                    <m:r>
                      <a:rPr lang="es-CR" sz="2600" i="1">
                        <a:latin typeface="Cambria Math" panose="02040503050406030204" pitchFamily="18" charset="0"/>
                      </a:rPr>
                      <m:t>𝑇</m:t>
                    </m:r>
                  </m:oMath>
                </a14:m>
                <a:r>
                  <a:rPr lang="es-CR" sz="2600" dirty="0"/>
                  <a:t>. Esto produce que en pequeñas muestras el MLE será sesgado para </a:t>
                </a:r>
                <a14:m>
                  <m:oMath xmlns:m="http://schemas.openxmlformats.org/officeDocument/2006/math">
                    <m:sSup>
                      <m:sSupPr>
                        <m:ctrlPr>
                          <a:rPr lang="es-CR" sz="2600" i="1">
                            <a:latin typeface="Cambria Math" panose="02040503050406030204" pitchFamily="18" charset="0"/>
                          </a:rPr>
                        </m:ctrlPr>
                      </m:sSupPr>
                      <m:e>
                        <m:r>
                          <a:rPr lang="es-CR" sz="2600" i="1">
                            <a:latin typeface="Cambria Math" panose="02040503050406030204" pitchFamily="18" charset="0"/>
                          </a:rPr>
                          <m:t>𝜎</m:t>
                        </m:r>
                      </m:e>
                      <m:sup>
                        <m:r>
                          <a:rPr lang="es-CR" sz="2600" i="1">
                            <a:latin typeface="Cambria Math" panose="02040503050406030204" pitchFamily="18" charset="0"/>
                          </a:rPr>
                          <m:t>2</m:t>
                        </m:r>
                      </m:sup>
                    </m:sSup>
                  </m:oMath>
                </a14:m>
                <a:r>
                  <a:rPr lang="es-CR" sz="2600" dirty="0"/>
                  <a:t>, aunque para muestras grandes por la propiedad de la </a:t>
                </a:r>
                <a:r>
                  <a:rPr lang="es-CR" sz="2600" dirty="0" err="1"/>
                  <a:t>asintotisidad</a:t>
                </a:r>
                <a:r>
                  <a:rPr lang="es-CR" sz="2600" dirty="0"/>
                  <a:t> el parámetro permanece insesgado.</a:t>
                </a:r>
                <a:endParaRPr lang="es-CR" sz="17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40677" y="914400"/>
                <a:ext cx="11948745" cy="5855677"/>
              </a:xfrm>
              <a:blipFill>
                <a:blip r:embed="rId2"/>
                <a:stretch>
                  <a:fillRect l="-663" t="-1145" r="-663"/>
                </a:stretch>
              </a:blipFill>
            </p:spPr>
            <p:txBody>
              <a:bodyPr/>
              <a:lstStyle/>
              <a:p>
                <a:r>
                  <a:rPr lang="es-CR">
                    <a:noFill/>
                  </a:rPr>
                  <a:t> </a:t>
                </a:r>
              </a:p>
            </p:txBody>
          </p:sp>
        </mc:Fallback>
      </mc:AlternateContent>
    </p:spTree>
    <p:extLst>
      <p:ext uri="{BB962C8B-B14F-4D97-AF65-F5344CB8AC3E}">
        <p14:creationId xmlns:p14="http://schemas.microsoft.com/office/powerpoint/2010/main" val="32210114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871404"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por Mínimos Cuadrados</a:t>
            </a:r>
          </a:p>
        </p:txBody>
      </p:sp>
      <p:sp>
        <p:nvSpPr>
          <p:cNvPr id="13" name="12 Rectángulo redondeado"/>
          <p:cNvSpPr/>
          <p:nvPr/>
        </p:nvSpPr>
        <p:spPr>
          <a:xfrm>
            <a:off x="2453379"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predictores en la regresión</a:t>
            </a:r>
          </a:p>
        </p:txBody>
      </p:sp>
    </p:spTree>
    <p:extLst>
      <p:ext uri="{BB962C8B-B14F-4D97-AF65-F5344CB8AC3E}">
        <p14:creationId xmlns:p14="http://schemas.microsoft.com/office/powerpoint/2010/main" val="375199190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9984" y="893641"/>
                <a:ext cx="8578361" cy="5876436"/>
              </a:xfrm>
            </p:spPr>
            <p:txBody>
              <a:bodyPr>
                <a:normAutofit/>
              </a:bodyPr>
              <a:lstStyle/>
              <a:p>
                <a:pPr algn="just"/>
                <a:r>
                  <a:rPr lang="es-CR" sz="2400" dirty="0"/>
                  <a:t>La regresión en series de tiempo también trata de explicar los componentes de la serie de tiempo.</a:t>
                </a:r>
              </a:p>
              <a:p>
                <a:pPr algn="just"/>
                <a:endParaRPr lang="es-CR" sz="2400" dirty="0"/>
              </a:p>
              <a:p>
                <a:pPr algn="just"/>
                <a:r>
                  <a:rPr lang="es-CR" sz="2400" dirty="0"/>
                  <a:t>Dentro de los componentes se puede tomar la tendencia como un predictor en la ecuación de mejor ajuste.</a:t>
                </a:r>
              </a:p>
              <a:p>
                <a:pPr algn="just"/>
                <a:endParaRPr lang="es-CR" sz="2400" dirty="0"/>
              </a:p>
              <a:p>
                <a:pPr algn="just"/>
                <a:r>
                  <a:rPr lang="es-CR" sz="2400" dirty="0"/>
                  <a:t>Es común que los datos de las series temporales sean modelados como una tendencias. Una tendencia lineal se puede modelar simplemente utilizando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r>
                          <a:rPr lang="es-CR" sz="2400" i="1">
                            <a:latin typeface="Cambria Math" panose="02040503050406030204" pitchFamily="18" charset="0"/>
                          </a:rPr>
                          <m:t>𝑡</m:t>
                        </m:r>
                      </m:sub>
                    </m:sSub>
                    <m:r>
                      <a:rPr lang="es-CR" sz="2400" i="1">
                        <a:latin typeface="Cambria Math" panose="02040503050406030204" pitchFamily="18" charset="0"/>
                      </a:rPr>
                      <m:t>=</m:t>
                    </m:r>
                    <m:r>
                      <a:rPr lang="es-CR" sz="2400" i="1">
                        <a:latin typeface="Cambria Math" panose="02040503050406030204" pitchFamily="18" charset="0"/>
                      </a:rPr>
                      <m:t>𝑡</m:t>
                    </m:r>
                  </m:oMath>
                </a14:m>
                <a:r>
                  <a:rPr lang="es-CR" sz="2400" dirty="0"/>
                  <a:t> como un predictor: </a:t>
                </a:r>
              </a:p>
              <a:p>
                <a:pPr algn="just"/>
                <a:endParaRPr lang="es-CR" sz="2400" dirty="0"/>
              </a:p>
              <a:p>
                <a:pPr marL="0" indent="0" algn="just">
                  <a:buNone/>
                </a:pPr>
                <a:r>
                  <a:rPr lang="es-CR" sz="2400" dirty="0"/>
                  <a:t>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r>
                      <a:rPr lang="es-CR" sz="2400" i="1">
                        <a:latin typeface="Cambria Math" panose="02040503050406030204" pitchFamily="18" charset="0"/>
                      </a:rPr>
                      <m:t>𝑡</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a14:m>
                <a:endParaRPr lang="es-CR" dirty="0"/>
              </a:p>
              <a:p>
                <a:pPr marL="0" indent="0" algn="just">
                  <a:buNone/>
                </a:pPr>
                <a:endParaRPr lang="es-CR" sz="2400" dirty="0"/>
              </a:p>
              <a:p>
                <a:pPr marL="0" indent="0" algn="just">
                  <a:buNone/>
                </a:pPr>
                <a:r>
                  <a:rPr lang="es-CR" sz="2400" dirty="0"/>
                  <a:t>Donde </a:t>
                </a:r>
                <a14:m>
                  <m:oMath xmlns:m="http://schemas.openxmlformats.org/officeDocument/2006/math">
                    <m:r>
                      <a:rPr lang="es-CR" sz="2400" i="1">
                        <a:latin typeface="Cambria Math" panose="02040503050406030204" pitchFamily="18" charset="0"/>
                      </a:rPr>
                      <m:t>𝑡</m:t>
                    </m:r>
                    <m:r>
                      <a:rPr lang="es-CR" sz="2400" i="1">
                        <a:latin typeface="Cambria Math" panose="02040503050406030204" pitchFamily="18" charset="0"/>
                      </a:rPr>
                      <m:t>=1,… , </m:t>
                    </m:r>
                    <m:r>
                      <a:rPr lang="es-CR" sz="2400" i="1">
                        <a:latin typeface="Cambria Math" panose="02040503050406030204" pitchFamily="18" charset="0"/>
                      </a:rPr>
                      <m:t>𝑇</m:t>
                    </m:r>
                    <m:r>
                      <a:rPr lang="es-CR" sz="2400" i="1">
                        <a:latin typeface="Cambria Math" panose="02040503050406030204" pitchFamily="18" charset="0"/>
                      </a:rPr>
                      <m:t>.</m:t>
                    </m:r>
                  </m:oMath>
                </a14:m>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9984" y="893641"/>
                <a:ext cx="8578361" cy="5876436"/>
              </a:xfrm>
              <a:blipFill>
                <a:blip r:embed="rId2"/>
                <a:stretch>
                  <a:fillRect l="-1137" t="-1452" r="-1066"/>
                </a:stretch>
              </a:blipFill>
            </p:spPr>
            <p:txBody>
              <a:bodyPr/>
              <a:lstStyle/>
              <a:p>
                <a:r>
                  <a:rPr lang="es-CR">
                    <a:noFill/>
                  </a:rPr>
                  <a:t> </a:t>
                </a:r>
              </a:p>
            </p:txBody>
          </p:sp>
        </mc:Fallback>
      </mc:AlternateContent>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p:pic>
        <p:nvPicPr>
          <p:cNvPr id="4098" name="Picture 2" descr="Resultado de imagen para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84" y="4457699"/>
            <a:ext cx="2670954" cy="20310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regres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5694" y="1001503"/>
            <a:ext cx="2321167" cy="187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8769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2562" y="1095864"/>
            <a:ext cx="11333284" cy="4351338"/>
          </a:xfrm>
        </p:spPr>
        <p:txBody>
          <a:bodyPr>
            <a:normAutofit/>
          </a:bodyPr>
          <a:lstStyle/>
          <a:p>
            <a:r>
              <a:rPr lang="es-CR" sz="2400" dirty="0"/>
              <a:t>Vamos a utilizar el archivo de datos </a:t>
            </a:r>
            <a:r>
              <a:rPr lang="es-CR" sz="2400" dirty="0" err="1"/>
              <a:t>ausbeer</a:t>
            </a:r>
            <a:r>
              <a:rPr lang="es-CR" sz="2400" dirty="0"/>
              <a:t> de la librería </a:t>
            </a:r>
            <a:r>
              <a:rPr lang="es-CR" sz="2400" dirty="0" err="1"/>
              <a:t>fpp</a:t>
            </a:r>
            <a:r>
              <a:rPr lang="es-CR" sz="2400" dirty="0"/>
              <a:t>. Estos son los miles de litros de producción de cerveza por trimestre de 1956 al 2008, en Australia. </a:t>
            </a:r>
          </a:p>
        </p:txBody>
      </p:sp>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p:pic>
        <p:nvPicPr>
          <p:cNvPr id="5" name="Imagen 4"/>
          <p:cNvPicPr>
            <a:picLocks noChangeAspect="1"/>
          </p:cNvPicPr>
          <p:nvPr/>
        </p:nvPicPr>
        <p:blipFill>
          <a:blip r:embed="rId2"/>
          <a:stretch>
            <a:fillRect/>
          </a:stretch>
        </p:blipFill>
        <p:spPr>
          <a:xfrm>
            <a:off x="1987062" y="2329960"/>
            <a:ext cx="7196427" cy="4184047"/>
          </a:xfrm>
          <a:prstGeom prst="rect">
            <a:avLst/>
          </a:prstGeom>
        </p:spPr>
      </p:pic>
    </p:spTree>
    <p:extLst>
      <p:ext uri="{BB962C8B-B14F-4D97-AF65-F5344CB8AC3E}">
        <p14:creationId xmlns:p14="http://schemas.microsoft.com/office/powerpoint/2010/main" val="57852840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mc:AlternateContent xmlns:mc="http://schemas.openxmlformats.org/markup-compatibility/2006" xmlns:a14="http://schemas.microsoft.com/office/drawing/2010/main">
        <mc:Choice Requires="a14">
          <p:sp>
            <p:nvSpPr>
              <p:cNvPr id="5" name="Marcador de contenido 2"/>
              <p:cNvSpPr txBox="1">
                <a:spLocks/>
              </p:cNvSpPr>
              <p:nvPr/>
            </p:nvSpPr>
            <p:spPr>
              <a:xfrm>
                <a:off x="272562" y="1095863"/>
                <a:ext cx="11684976" cy="5278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sz="2400" dirty="0"/>
                  <a:t>Estimemos un primer modelo utilizando únicamente la tendencia: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r>
                      <a:rPr lang="es-CR" sz="2400" i="1">
                        <a:latin typeface="Cambria Math" panose="02040503050406030204" pitchFamily="18" charset="0"/>
                      </a:rPr>
                      <m:t>𝑡</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a14:m>
                <a:endParaRPr lang="es-CR" sz="2400" dirty="0"/>
              </a:p>
              <a:p>
                <a:endParaRPr lang="es-CR" sz="2400" dirty="0"/>
              </a:p>
              <a:p>
                <a:r>
                  <a:rPr lang="es-CR" sz="2400" dirty="0"/>
                  <a:t>Para esto en R-Studio, vamos a utilizar la función </a:t>
                </a:r>
                <a:r>
                  <a:rPr lang="es-CR" sz="2400" dirty="0" err="1"/>
                  <a:t>tslm</a:t>
                </a:r>
                <a:r>
                  <a:rPr lang="es-CR" sz="2400" dirty="0"/>
                  <a:t>(), y vamos a escribir esto como: </a:t>
                </a:r>
              </a:p>
              <a:p>
                <a:endParaRPr lang="es-CR" sz="2400" dirty="0"/>
              </a:p>
              <a:p>
                <a:endParaRPr lang="es-CR" sz="2400" dirty="0"/>
              </a:p>
              <a:p>
                <a:r>
                  <a:rPr lang="es-CR" sz="2400" dirty="0"/>
                  <a:t>Obtenemos como resultado lo siguiente.  ¿Qué podemos decir del modelo?</a:t>
                </a:r>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272562" y="1095863"/>
                <a:ext cx="11684976" cy="5278559"/>
              </a:xfrm>
              <a:prstGeom prst="rect">
                <a:avLst/>
              </a:prstGeom>
              <a:blipFill>
                <a:blip r:embed="rId2"/>
                <a:stretch>
                  <a:fillRect l="-730" t="-1617"/>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581391" y="2591899"/>
            <a:ext cx="4048125" cy="390525"/>
          </a:xfrm>
          <a:prstGeom prst="rect">
            <a:avLst/>
          </a:prstGeom>
        </p:spPr>
      </p:pic>
      <p:pic>
        <p:nvPicPr>
          <p:cNvPr id="7" name="Imagen 6"/>
          <p:cNvPicPr>
            <a:picLocks noChangeAspect="1"/>
          </p:cNvPicPr>
          <p:nvPr/>
        </p:nvPicPr>
        <p:blipFill>
          <a:blip r:embed="rId4"/>
          <a:stretch>
            <a:fillRect/>
          </a:stretch>
        </p:blipFill>
        <p:spPr>
          <a:xfrm>
            <a:off x="2690742" y="3986836"/>
            <a:ext cx="5081658" cy="2674557"/>
          </a:xfrm>
          <a:prstGeom prst="rect">
            <a:avLst/>
          </a:prstGeom>
        </p:spPr>
      </p:pic>
    </p:spTree>
    <p:extLst>
      <p:ext uri="{BB962C8B-B14F-4D97-AF65-F5344CB8AC3E}">
        <p14:creationId xmlns:p14="http://schemas.microsoft.com/office/powerpoint/2010/main" val="8584104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6716" y="963978"/>
            <a:ext cx="10515600" cy="4351338"/>
          </a:xfrm>
        </p:spPr>
        <p:txBody>
          <a:bodyPr>
            <a:normAutofit/>
          </a:bodyPr>
          <a:lstStyle/>
          <a:p>
            <a:pPr marL="0" indent="0">
              <a:buNone/>
            </a:pPr>
            <a:r>
              <a:rPr lang="es-CR" sz="2400" dirty="0"/>
              <a:t>Visualización de los valores observador y ajustados.</a:t>
            </a:r>
          </a:p>
        </p:txBody>
      </p:sp>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p:pic>
        <p:nvPicPr>
          <p:cNvPr id="2" name="Imagen 1"/>
          <p:cNvPicPr>
            <a:picLocks noChangeAspect="1"/>
          </p:cNvPicPr>
          <p:nvPr/>
        </p:nvPicPr>
        <p:blipFill>
          <a:blip r:embed="rId2"/>
          <a:stretch>
            <a:fillRect/>
          </a:stretch>
        </p:blipFill>
        <p:spPr>
          <a:xfrm>
            <a:off x="2162908" y="1668414"/>
            <a:ext cx="8044960" cy="5057699"/>
          </a:xfrm>
          <a:prstGeom prst="rect">
            <a:avLst/>
          </a:prstGeom>
        </p:spPr>
      </p:pic>
    </p:spTree>
    <p:extLst>
      <p:ext uri="{BB962C8B-B14F-4D97-AF65-F5344CB8AC3E}">
        <p14:creationId xmlns:p14="http://schemas.microsoft.com/office/powerpoint/2010/main" val="131995657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p:sp>
        <p:nvSpPr>
          <p:cNvPr id="5" name="Marcador de contenido 2"/>
          <p:cNvSpPr>
            <a:spLocks noGrp="1"/>
          </p:cNvSpPr>
          <p:nvPr>
            <p:ph idx="1"/>
          </p:nvPr>
        </p:nvSpPr>
        <p:spPr>
          <a:xfrm>
            <a:off x="96716" y="963978"/>
            <a:ext cx="10515600" cy="4351338"/>
          </a:xfrm>
        </p:spPr>
        <p:txBody>
          <a:bodyPr>
            <a:normAutofit/>
          </a:bodyPr>
          <a:lstStyle/>
          <a:p>
            <a:pPr marL="0" indent="0">
              <a:buNone/>
            </a:pPr>
            <a:r>
              <a:rPr lang="es-CR" sz="2400" dirty="0"/>
              <a:t>Rendimiento interno de los valores ajustados contra los observados.</a:t>
            </a:r>
          </a:p>
        </p:txBody>
      </p:sp>
      <p:pic>
        <p:nvPicPr>
          <p:cNvPr id="6" name="Imagen 5"/>
          <p:cNvPicPr>
            <a:picLocks noChangeAspect="1"/>
          </p:cNvPicPr>
          <p:nvPr/>
        </p:nvPicPr>
        <p:blipFill>
          <a:blip r:embed="rId2"/>
          <a:stretch>
            <a:fillRect/>
          </a:stretch>
        </p:blipFill>
        <p:spPr>
          <a:xfrm>
            <a:off x="2213832" y="1525392"/>
            <a:ext cx="7802435" cy="5191931"/>
          </a:xfrm>
          <a:prstGeom prst="rect">
            <a:avLst/>
          </a:prstGeom>
        </p:spPr>
      </p:pic>
    </p:spTree>
    <p:extLst>
      <p:ext uri="{BB962C8B-B14F-4D97-AF65-F5344CB8AC3E}">
        <p14:creationId xmlns:p14="http://schemas.microsoft.com/office/powerpoint/2010/main" val="350637531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1" y="999147"/>
            <a:ext cx="8774722" cy="5647837"/>
          </a:xfrm>
        </p:spPr>
        <p:txBody>
          <a:bodyPr>
            <a:normAutofit/>
          </a:bodyPr>
          <a:lstStyle/>
          <a:p>
            <a:pPr algn="just"/>
            <a:r>
              <a:rPr lang="es-CR" sz="2400" dirty="0"/>
              <a:t>El presente modelo no ajusta correctamente a la serie temporal en cuestión… </a:t>
            </a:r>
          </a:p>
          <a:p>
            <a:pPr algn="just"/>
            <a:endParaRPr lang="es-CR" sz="2400" dirty="0"/>
          </a:p>
          <a:p>
            <a:pPr algn="just"/>
            <a:r>
              <a:rPr lang="es-CR" sz="2400" dirty="0"/>
              <a:t>Debemos de tomar en cuenta que estamos trabajando con una serie con estacionalidad: los trimestres.</a:t>
            </a:r>
          </a:p>
          <a:p>
            <a:pPr algn="just"/>
            <a:endParaRPr lang="es-CR" sz="2400" dirty="0"/>
          </a:p>
          <a:p>
            <a:pPr algn="just"/>
            <a:r>
              <a:rPr lang="es-CR" sz="2400" dirty="0"/>
              <a:t>Se debe ajustar un modelo con dichas características.</a:t>
            </a:r>
          </a:p>
          <a:p>
            <a:pPr algn="just"/>
            <a:endParaRPr lang="es-CR" sz="2400" dirty="0"/>
          </a:p>
          <a:p>
            <a:pPr algn="just"/>
            <a:r>
              <a:rPr lang="es-CR" sz="2400" dirty="0"/>
              <a:t>A continuación introduciremos la estacionalidad como un componente adicional.</a:t>
            </a:r>
          </a:p>
          <a:p>
            <a:pPr algn="just"/>
            <a:endParaRPr lang="es-CR" sz="2400" dirty="0"/>
          </a:p>
          <a:p>
            <a:pPr algn="just"/>
            <a:r>
              <a:rPr lang="es-CR" sz="2400" dirty="0"/>
              <a:t>Utilizaremos para esto las variables “</a:t>
            </a:r>
            <a:r>
              <a:rPr lang="es-CR" sz="2400" dirty="0" err="1"/>
              <a:t>dummy</a:t>
            </a:r>
            <a:r>
              <a:rPr lang="es-CR" sz="2400" dirty="0"/>
              <a:t>” para ajustar el componente estacional.  </a:t>
            </a:r>
          </a:p>
        </p:txBody>
      </p:sp>
      <p:sp>
        <p:nvSpPr>
          <p:cNvPr id="4" name="Título 1"/>
          <p:cNvSpPr>
            <a:spLocks noGrp="1"/>
          </p:cNvSpPr>
          <p:nvPr>
            <p:ph type="title"/>
          </p:nvPr>
        </p:nvSpPr>
        <p:spPr>
          <a:xfrm>
            <a:off x="272562" y="48607"/>
            <a:ext cx="11684976" cy="760285"/>
          </a:xfrm>
        </p:spPr>
        <p:txBody>
          <a:bodyPr>
            <a:normAutofit/>
          </a:bodyPr>
          <a:lstStyle/>
          <a:p>
            <a:pPr algn="ctr"/>
            <a:r>
              <a:rPr lang="es-CR" dirty="0"/>
              <a:t>Los predictores: la tendencia</a:t>
            </a:r>
          </a:p>
        </p:txBody>
      </p:sp>
      <p:pic>
        <p:nvPicPr>
          <p:cNvPr id="512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8163" y="1077668"/>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753" y="4088422"/>
            <a:ext cx="3038719" cy="227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02814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838200" y="48607"/>
            <a:ext cx="10515600" cy="760285"/>
          </a:xfrm>
        </p:spPr>
        <p:txBody>
          <a:bodyPr/>
          <a:lstStyle/>
          <a:p>
            <a:pPr algn="ctr"/>
            <a:r>
              <a:rPr lang="es-CR" dirty="0"/>
              <a:t>Preámbulo </a:t>
            </a:r>
          </a:p>
        </p:txBody>
      </p:sp>
      <mc:AlternateContent xmlns:mc="http://schemas.openxmlformats.org/markup-compatibility/2006" xmlns:a14="http://schemas.microsoft.com/office/drawing/2010/main">
        <mc:Choice Requires="a14">
          <p:sp>
            <p:nvSpPr>
              <p:cNvPr id="7" name="Marcador de contenido 2"/>
              <p:cNvSpPr>
                <a:spLocks noGrp="1"/>
              </p:cNvSpPr>
              <p:nvPr>
                <p:ph idx="1"/>
              </p:nvPr>
            </p:nvSpPr>
            <p:spPr>
              <a:xfrm>
                <a:off x="310662" y="963977"/>
                <a:ext cx="9185030" cy="5797308"/>
              </a:xfrm>
            </p:spPr>
            <p:txBody>
              <a:bodyPr>
                <a:normAutofit/>
              </a:bodyPr>
              <a:lstStyle/>
              <a:p>
                <a:pPr algn="just"/>
                <a:r>
                  <a:rPr lang="es-CR" sz="2400" dirty="0"/>
                  <a:t>Sir Francis Galton creo el modelo de regresión para predecir o pronosticar el tamaño de los hijos tomando las mediciones de sus padres. </a:t>
                </a:r>
              </a:p>
              <a:p>
                <a:pPr algn="just"/>
                <a:endParaRPr lang="es-CR" sz="2400" dirty="0"/>
              </a:p>
              <a:p>
                <a:pPr algn="just"/>
                <a:r>
                  <a:rPr lang="es-CR" sz="2400" dirty="0"/>
                  <a:t>A partir de medidas en el tiempo, y comparando con los tamaños de los padres, le permitieron pronosticar, a nivel de la media, para un determinado tiempo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𝑌</m:t>
                        </m:r>
                      </m:e>
                      <m:sub>
                        <m:r>
                          <a:rPr lang="es-CR" sz="2400" b="0" i="1" smtClean="0">
                            <a:latin typeface="Cambria Math" panose="02040503050406030204" pitchFamily="18" charset="0"/>
                          </a:rPr>
                          <m:t>𝑡</m:t>
                        </m:r>
                        <m:r>
                          <a:rPr lang="es-CR" sz="2400" b="0" i="1" smtClean="0">
                            <a:latin typeface="Cambria Math" panose="02040503050406030204" pitchFamily="18" charset="0"/>
                          </a:rPr>
                          <m:t>+</m:t>
                        </m:r>
                        <m:r>
                          <a:rPr lang="es-CR" sz="2400" b="0" i="1" smtClean="0">
                            <a:latin typeface="Cambria Math" panose="02040503050406030204" pitchFamily="18" charset="0"/>
                          </a:rPr>
                          <m:t>h</m:t>
                        </m:r>
                      </m:sub>
                    </m:sSub>
                  </m:oMath>
                </a14:m>
                <a:r>
                  <a:rPr lang="es-CR" sz="2400" dirty="0"/>
                  <a:t>, la estatura promedio que iba a adquirir el hijo(a).</a:t>
                </a:r>
              </a:p>
              <a:p>
                <a:pPr algn="just"/>
                <a:endParaRPr lang="es-CR" sz="2400" dirty="0"/>
              </a:p>
              <a:p>
                <a:pPr algn="just"/>
                <a:r>
                  <a:rPr lang="es-CR" sz="2400" dirty="0"/>
                  <a:t>El termino regresión proviene del hecho de regresar, a partir de un punto de referencia (el padre), la estatura, y entonces ir conociendo el crecimiento medio del hijo al pasar del tiempo.</a:t>
                </a:r>
              </a:p>
              <a:p>
                <a:pPr algn="just"/>
                <a:endParaRPr lang="es-CR" sz="2400" dirty="0"/>
              </a:p>
              <a:p>
                <a:pPr algn="just"/>
                <a:r>
                  <a:rPr lang="es-CR" sz="2400" dirty="0"/>
                  <a:t>Su base fue en un contexto temporal…</a:t>
                </a:r>
              </a:p>
              <a:p>
                <a:pPr algn="just"/>
                <a:endParaRPr lang="es-CR" sz="2400" dirty="0"/>
              </a:p>
            </p:txBody>
          </p:sp>
        </mc:Choice>
        <mc:Fallback xmlns="">
          <p:sp>
            <p:nvSpPr>
              <p:cNvPr id="7" name="Marcador de contenido 2"/>
              <p:cNvSpPr>
                <a:spLocks noGrp="1" noRot="1" noChangeAspect="1" noMove="1" noResize="1" noEditPoints="1" noAdjustHandles="1" noChangeArrowheads="1" noChangeShapeType="1" noTextEdit="1"/>
              </p:cNvSpPr>
              <p:nvPr>
                <p:ph idx="1"/>
              </p:nvPr>
            </p:nvSpPr>
            <p:spPr>
              <a:xfrm>
                <a:off x="310662" y="963977"/>
                <a:ext cx="9185030" cy="5797308"/>
              </a:xfrm>
              <a:blipFill>
                <a:blip r:embed="rId2"/>
                <a:stretch>
                  <a:fillRect l="-929" t="-1472" r="-995"/>
                </a:stretch>
              </a:blipFill>
            </p:spPr>
            <p:txBody>
              <a:bodyPr/>
              <a:lstStyle/>
              <a:p>
                <a:r>
                  <a:rPr lang="es-CR">
                    <a:noFill/>
                  </a:rPr>
                  <a:t> </a:t>
                </a:r>
              </a:p>
            </p:txBody>
          </p:sp>
        </mc:Fallback>
      </mc:AlternateContent>
      <p:pic>
        <p:nvPicPr>
          <p:cNvPr id="8" name="Picture 2" descr="Resultado de imagen para sir francis galton regression to the me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9605" y="1241703"/>
            <a:ext cx="2139202" cy="15911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para sir francis galton regression to the me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7047" y="4211514"/>
            <a:ext cx="2256137" cy="2409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85735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57907" y="975946"/>
                <a:ext cx="9352085" cy="5794131"/>
              </a:xfrm>
            </p:spPr>
            <p:txBody>
              <a:bodyPr>
                <a:normAutofit/>
              </a:bodyPr>
              <a:lstStyle/>
              <a:p>
                <a:r>
                  <a:rPr lang="es-CR" sz="2400" dirty="0"/>
                  <a:t>Para poder captar la estacionalidad en los modelos de regresión de series de tiempo se suele recurrir a las variables control o “</a:t>
                </a:r>
                <a:r>
                  <a:rPr lang="es-CR" sz="2400" i="1" dirty="0" err="1"/>
                  <a:t>dummy</a:t>
                </a:r>
                <a:r>
                  <a:rPr lang="es-CR" sz="2400" dirty="0"/>
                  <a:t>”.</a:t>
                </a:r>
              </a:p>
              <a:p>
                <a:endParaRPr lang="es-CR" sz="2400" dirty="0"/>
              </a:p>
              <a:p>
                <a:r>
                  <a:rPr lang="es-CR" sz="2400" dirty="0"/>
                  <a:t>Sea </a:t>
                </a:r>
                <a14:m>
                  <m:oMath xmlns:m="http://schemas.openxmlformats.org/officeDocument/2006/math">
                    <m:r>
                      <a:rPr lang="es-CR" sz="2400" b="0" i="1" smtClean="0">
                        <a:latin typeface="Cambria Math" panose="02040503050406030204" pitchFamily="18" charset="0"/>
                      </a:rPr>
                      <m:t>𝑠</m:t>
                    </m:r>
                  </m:oMath>
                </a14:m>
                <a:r>
                  <a:rPr lang="es-CR" sz="2400" dirty="0"/>
                  <a:t> el número de períodos que conforman la estacionalidad. </a:t>
                </a:r>
                <a:r>
                  <a:rPr lang="es-CR" sz="2400" dirty="0" err="1"/>
                  <a:t>Paara</a:t>
                </a:r>
                <a:r>
                  <a:rPr lang="es-CR" sz="2400" dirty="0"/>
                  <a:t> diferentes niveles de estacionalidad, </a:t>
                </a:r>
                <a14:m>
                  <m:oMath xmlns:m="http://schemas.openxmlformats.org/officeDocument/2006/math">
                    <m:r>
                      <a:rPr lang="es-CR" sz="2400" i="1">
                        <a:latin typeface="Cambria Math" panose="02040503050406030204" pitchFamily="18" charset="0"/>
                      </a:rPr>
                      <m:t>𝑠</m:t>
                    </m:r>
                  </m:oMath>
                </a14:m>
                <a:r>
                  <a:rPr lang="es-CR" sz="2400" dirty="0"/>
                  <a:t> tendrá como valores:</a:t>
                </a:r>
              </a:p>
              <a:p>
                <a:endParaRPr lang="es-CR" sz="2400" dirty="0"/>
              </a:p>
              <a:p>
                <a:pPr marL="0" indent="0">
                  <a:buNone/>
                </a:pPr>
                <a:r>
                  <a:rPr lang="es-CR" sz="2400" dirty="0"/>
                  <a:t>Semanal: </a:t>
                </a:r>
                <a14:m>
                  <m:oMath xmlns:m="http://schemas.openxmlformats.org/officeDocument/2006/math">
                    <m:r>
                      <a:rPr lang="es-CR" sz="2400" i="1">
                        <a:latin typeface="Cambria Math" panose="02040503050406030204" pitchFamily="18" charset="0"/>
                      </a:rPr>
                      <m:t>𝑠</m:t>
                    </m:r>
                    <m:r>
                      <a:rPr lang="es-CR" sz="2400" b="0" i="1" smtClean="0">
                        <a:latin typeface="Cambria Math" panose="02040503050406030204" pitchFamily="18" charset="0"/>
                      </a:rPr>
                      <m:t>=7</m:t>
                    </m:r>
                  </m:oMath>
                </a14:m>
                <a:r>
                  <a:rPr lang="es-CR" sz="2400" dirty="0"/>
                  <a:t>.</a:t>
                </a:r>
              </a:p>
              <a:p>
                <a:pPr marL="0" indent="0">
                  <a:buNone/>
                </a:pPr>
                <a:r>
                  <a:rPr lang="es-CR" sz="2400" dirty="0"/>
                  <a:t>Mensual: </a:t>
                </a:r>
                <a14:m>
                  <m:oMath xmlns:m="http://schemas.openxmlformats.org/officeDocument/2006/math">
                    <m:r>
                      <a:rPr lang="es-CR" sz="2400" i="1">
                        <a:latin typeface="Cambria Math" panose="02040503050406030204" pitchFamily="18" charset="0"/>
                      </a:rPr>
                      <m:t>𝑠</m:t>
                    </m:r>
                    <m:r>
                      <a:rPr lang="es-CR" sz="2400" i="1">
                        <a:latin typeface="Cambria Math" panose="02040503050406030204" pitchFamily="18" charset="0"/>
                      </a:rPr>
                      <m:t>=12</m:t>
                    </m:r>
                  </m:oMath>
                </a14:m>
                <a:r>
                  <a:rPr lang="es-CR" sz="2400" b="0" dirty="0"/>
                  <a:t>.</a:t>
                </a:r>
              </a:p>
              <a:p>
                <a:pPr marL="0" indent="0">
                  <a:buNone/>
                </a:pPr>
                <a:r>
                  <a:rPr lang="es-CR" sz="2400" dirty="0"/>
                  <a:t>Trimestral: </a:t>
                </a:r>
                <a14:m>
                  <m:oMath xmlns:m="http://schemas.openxmlformats.org/officeDocument/2006/math">
                    <m:r>
                      <a:rPr lang="es-CR" sz="2400" i="1">
                        <a:latin typeface="Cambria Math" panose="02040503050406030204" pitchFamily="18" charset="0"/>
                      </a:rPr>
                      <m:t>𝑠</m:t>
                    </m:r>
                    <m:r>
                      <a:rPr lang="es-CR" sz="2400" i="1">
                        <a:latin typeface="Cambria Math" panose="02040503050406030204" pitchFamily="18" charset="0"/>
                      </a:rPr>
                      <m:t>=4</m:t>
                    </m:r>
                  </m:oMath>
                </a14:m>
                <a:r>
                  <a:rPr lang="es-CR" sz="2400" dirty="0"/>
                  <a:t>.</a:t>
                </a:r>
              </a:p>
              <a:p>
                <a:pPr marL="0" indent="0">
                  <a:buNone/>
                </a:pPr>
                <a:r>
                  <a:rPr lang="es-CR" sz="2400" dirty="0"/>
                  <a:t>Semestral: </a:t>
                </a:r>
                <a14:m>
                  <m:oMath xmlns:m="http://schemas.openxmlformats.org/officeDocument/2006/math">
                    <m:r>
                      <a:rPr lang="es-CR" sz="2400" i="1">
                        <a:latin typeface="Cambria Math" panose="02040503050406030204" pitchFamily="18" charset="0"/>
                      </a:rPr>
                      <m:t>𝑠</m:t>
                    </m:r>
                    <m:r>
                      <a:rPr lang="es-CR" sz="2400" i="1">
                        <a:latin typeface="Cambria Math" panose="02040503050406030204" pitchFamily="18" charset="0"/>
                      </a:rPr>
                      <m:t>=2</m:t>
                    </m:r>
                  </m:oMath>
                </a14:m>
                <a:r>
                  <a:rPr lang="es-CR" sz="2400" dirty="0"/>
                  <a:t>.</a:t>
                </a:r>
              </a:p>
              <a:p>
                <a:pPr marL="0" indent="0">
                  <a:buNone/>
                </a:pPr>
                <a:endParaRPr lang="es-CR" sz="2400" dirty="0"/>
              </a:p>
              <a:p>
                <a:pPr marL="0" indent="0">
                  <a:buNone/>
                </a:pPr>
                <a:r>
                  <a:rPr lang="es-CR" sz="2400" dirty="0"/>
                  <a:t>Las variables </a:t>
                </a:r>
                <a:r>
                  <a:rPr lang="es-CR" sz="2400" i="1" dirty="0" err="1"/>
                  <a:t>dummy</a:t>
                </a:r>
                <a:r>
                  <a:rPr lang="es-CR" sz="2400" i="1" dirty="0"/>
                  <a:t> </a:t>
                </a:r>
                <a:r>
                  <a:rPr lang="es-CR" sz="2400" dirty="0"/>
                  <a:t>trabajan con el concepto de la no redundancia entre las variables.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57907" y="975946"/>
                <a:ext cx="9352085" cy="5794131"/>
              </a:xfrm>
              <a:blipFill>
                <a:blip r:embed="rId2"/>
                <a:stretch>
                  <a:fillRect l="-978" t="-1472" r="-913"/>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pic>
        <p:nvPicPr>
          <p:cNvPr id="6146" name="Picture 2" descr="Resultado de imagen para dummy 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250" y="1083530"/>
            <a:ext cx="2145366" cy="16948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dummy vari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4250" y="3947745"/>
            <a:ext cx="2275657" cy="183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1374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sp>
        <p:nvSpPr>
          <p:cNvPr id="5" name="Marcador de contenido 2"/>
          <p:cNvSpPr>
            <a:spLocks noGrp="1"/>
          </p:cNvSpPr>
          <p:nvPr>
            <p:ph idx="1"/>
          </p:nvPr>
        </p:nvSpPr>
        <p:spPr>
          <a:xfrm>
            <a:off x="257907" y="975946"/>
            <a:ext cx="11347939" cy="5794131"/>
          </a:xfrm>
        </p:spPr>
        <p:txBody>
          <a:bodyPr>
            <a:normAutofit/>
          </a:bodyPr>
          <a:lstStyle/>
          <a:p>
            <a:pPr marL="0" indent="0" algn="ctr">
              <a:buNone/>
            </a:pPr>
            <a:r>
              <a:rPr lang="es-CR" sz="2400" dirty="0"/>
              <a:t>   ¿Qué establecía  en principio de la no redundancia entre variables?</a:t>
            </a:r>
          </a:p>
        </p:txBody>
      </p:sp>
      <p:pic>
        <p:nvPicPr>
          <p:cNvPr id="2050"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193" y="1830305"/>
            <a:ext cx="6966437" cy="474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446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Marcador de contenido 3"/>
              <p:cNvGraphicFramePr>
                <a:graphicFrameLocks noGrp="1"/>
              </p:cNvGraphicFramePr>
              <p:nvPr>
                <p:ph idx="1"/>
                <p:extLst>
                  <p:ext uri="{D42A27DB-BD31-4B8C-83A1-F6EECF244321}">
                    <p14:modId xmlns:p14="http://schemas.microsoft.com/office/powerpoint/2010/main" val="3032370737"/>
                  </p:ext>
                </p:extLst>
              </p:nvPr>
            </p:nvGraphicFramePr>
            <p:xfrm>
              <a:off x="2242029" y="3024549"/>
              <a:ext cx="9533792" cy="3727937"/>
            </p:xfrm>
            <a:graphic>
              <a:graphicData uri="http://schemas.openxmlformats.org/drawingml/2006/table">
                <a:tbl>
                  <a:tblPr firstRow="1" firstCol="1" bandRow="1">
                    <a:tableStyleId>{5C22544A-7EE6-4342-B048-85BDC9FD1C3A}</a:tableStyleId>
                  </a:tblPr>
                  <a:tblGrid>
                    <a:gridCol w="1361816">
                      <a:extLst>
                        <a:ext uri="{9D8B030D-6E8A-4147-A177-3AD203B41FA5}">
                          <a16:colId xmlns:a16="http://schemas.microsoft.com/office/drawing/2014/main" val="3724176262"/>
                        </a:ext>
                      </a:extLst>
                    </a:gridCol>
                    <a:gridCol w="1361816">
                      <a:extLst>
                        <a:ext uri="{9D8B030D-6E8A-4147-A177-3AD203B41FA5}">
                          <a16:colId xmlns:a16="http://schemas.microsoft.com/office/drawing/2014/main" val="3919580537"/>
                        </a:ext>
                      </a:extLst>
                    </a:gridCol>
                    <a:gridCol w="1361816">
                      <a:extLst>
                        <a:ext uri="{9D8B030D-6E8A-4147-A177-3AD203B41FA5}">
                          <a16:colId xmlns:a16="http://schemas.microsoft.com/office/drawing/2014/main" val="2982676379"/>
                        </a:ext>
                      </a:extLst>
                    </a:gridCol>
                    <a:gridCol w="1361816">
                      <a:extLst>
                        <a:ext uri="{9D8B030D-6E8A-4147-A177-3AD203B41FA5}">
                          <a16:colId xmlns:a16="http://schemas.microsoft.com/office/drawing/2014/main" val="3577043956"/>
                        </a:ext>
                      </a:extLst>
                    </a:gridCol>
                    <a:gridCol w="1361816">
                      <a:extLst>
                        <a:ext uri="{9D8B030D-6E8A-4147-A177-3AD203B41FA5}">
                          <a16:colId xmlns:a16="http://schemas.microsoft.com/office/drawing/2014/main" val="1872496425"/>
                        </a:ext>
                      </a:extLst>
                    </a:gridCol>
                    <a:gridCol w="1361816">
                      <a:extLst>
                        <a:ext uri="{9D8B030D-6E8A-4147-A177-3AD203B41FA5}">
                          <a16:colId xmlns:a16="http://schemas.microsoft.com/office/drawing/2014/main" val="3296055182"/>
                        </a:ext>
                      </a:extLst>
                    </a:gridCol>
                    <a:gridCol w="1362896">
                      <a:extLst>
                        <a:ext uri="{9D8B030D-6E8A-4147-A177-3AD203B41FA5}">
                          <a16:colId xmlns:a16="http://schemas.microsoft.com/office/drawing/2014/main" val="193652727"/>
                        </a:ext>
                      </a:extLst>
                    </a:gridCol>
                  </a:tblGrid>
                  <a:tr h="367217">
                    <a:tc>
                      <a:txBody>
                        <a:bodyPr/>
                        <a:lstStyle/>
                        <a:p>
                          <a:pPr>
                            <a:lnSpc>
                              <a:spcPct val="107000"/>
                            </a:lnSpc>
                            <a:spcAft>
                              <a:spcPts val="0"/>
                            </a:spcAft>
                          </a:pPr>
                          <a:r>
                            <a:rPr lang="es-CR" sz="2000" dirty="0">
                              <a:effectLst/>
                            </a:rPr>
                            <a:t> </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𝟏</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𝟐</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𝟑</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𝟒</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𝟓</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panose="02040503050406030204" pitchFamily="18" charset="0"/>
                                      </a:rPr>
                                    </m:ctrlPr>
                                  </m:sSubPr>
                                  <m:e>
                                    <m:r>
                                      <a:rPr lang="es-CR" sz="2000">
                                        <a:effectLst/>
                                        <a:latin typeface="Cambria Math" panose="02040503050406030204" pitchFamily="18" charset="0"/>
                                      </a:rPr>
                                      <m:t>𝒅</m:t>
                                    </m:r>
                                  </m:e>
                                  <m:sub>
                                    <m:r>
                                      <a:rPr lang="es-CR" sz="2000">
                                        <a:effectLst/>
                                        <a:latin typeface="Cambria Math" panose="02040503050406030204" pitchFamily="18" charset="0"/>
                                      </a:rPr>
                                      <m:t>𝟏𝟔</m:t>
                                    </m:r>
                                    <m:r>
                                      <a:rPr lang="es-CR" sz="2000">
                                        <a:effectLst/>
                                        <a:latin typeface="Cambria Math" panose="02040503050406030204" pitchFamily="18" charset="0"/>
                                      </a:rPr>
                                      <m:t>,</m:t>
                                    </m:r>
                                    <m:r>
                                      <a:rPr lang="es-CR" sz="2000">
                                        <a:effectLst/>
                                        <a:latin typeface="Cambria Math" panose="02040503050406030204" pitchFamily="18" charset="0"/>
                                      </a:rPr>
                                      <m:t>𝒕</m:t>
                                    </m:r>
                                  </m:sub>
                                </m:sSub>
                              </m:oMath>
                            </m:oMathPara>
                          </a14:m>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926364"/>
                      </a:ext>
                    </a:extLst>
                  </a:tr>
                  <a:tr h="336072">
                    <a:tc>
                      <a:txBody>
                        <a:bodyPr/>
                        <a:lstStyle/>
                        <a:p>
                          <a:pPr>
                            <a:lnSpc>
                              <a:spcPct val="107000"/>
                            </a:lnSpc>
                            <a:spcAft>
                              <a:spcPts val="0"/>
                            </a:spcAft>
                          </a:pPr>
                          <a:r>
                            <a:rPr lang="es-CR" sz="2000">
                              <a:effectLst/>
                            </a:rPr>
                            <a:t>Lunes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234581"/>
                      </a:ext>
                    </a:extLst>
                  </a:tr>
                  <a:tr h="336072">
                    <a:tc>
                      <a:txBody>
                        <a:bodyPr/>
                        <a:lstStyle/>
                        <a:p>
                          <a:pPr>
                            <a:lnSpc>
                              <a:spcPct val="107000"/>
                            </a:lnSpc>
                            <a:spcAft>
                              <a:spcPts val="0"/>
                            </a:spcAft>
                          </a:pPr>
                          <a:r>
                            <a:rPr lang="es-CR" sz="2000">
                              <a:effectLst/>
                            </a:rPr>
                            <a:t>Martes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154445"/>
                      </a:ext>
                    </a:extLst>
                  </a:tr>
                  <a:tr h="336072">
                    <a:tc>
                      <a:txBody>
                        <a:bodyPr/>
                        <a:lstStyle/>
                        <a:p>
                          <a:pPr>
                            <a:lnSpc>
                              <a:spcPct val="107000"/>
                            </a:lnSpc>
                            <a:spcAft>
                              <a:spcPts val="0"/>
                            </a:spcAft>
                          </a:pPr>
                          <a:r>
                            <a:rPr lang="es-CR" sz="2000">
                              <a:effectLst/>
                            </a:rPr>
                            <a:t>Miércoles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2339944"/>
                      </a:ext>
                    </a:extLst>
                  </a:tr>
                  <a:tr h="336072">
                    <a:tc>
                      <a:txBody>
                        <a:bodyPr/>
                        <a:lstStyle/>
                        <a:p>
                          <a:pPr>
                            <a:lnSpc>
                              <a:spcPct val="107000"/>
                            </a:lnSpc>
                            <a:spcAft>
                              <a:spcPts val="0"/>
                            </a:spcAft>
                          </a:pPr>
                          <a:r>
                            <a:rPr lang="es-CR" sz="2000">
                              <a:effectLst/>
                            </a:rPr>
                            <a:t>Jueves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9844782"/>
                      </a:ext>
                    </a:extLst>
                  </a:tr>
                  <a:tr h="336072">
                    <a:tc>
                      <a:txBody>
                        <a:bodyPr/>
                        <a:lstStyle/>
                        <a:p>
                          <a:pPr>
                            <a:lnSpc>
                              <a:spcPct val="107000"/>
                            </a:lnSpc>
                            <a:spcAft>
                              <a:spcPts val="0"/>
                            </a:spcAft>
                          </a:pPr>
                          <a:r>
                            <a:rPr lang="es-CR" sz="2000">
                              <a:effectLst/>
                            </a:rPr>
                            <a:t>Viernes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92818"/>
                      </a:ext>
                    </a:extLst>
                  </a:tr>
                  <a:tr h="336072">
                    <a:tc>
                      <a:txBody>
                        <a:bodyPr/>
                        <a:lstStyle/>
                        <a:p>
                          <a:pPr>
                            <a:lnSpc>
                              <a:spcPct val="107000"/>
                            </a:lnSpc>
                            <a:spcAft>
                              <a:spcPts val="0"/>
                            </a:spcAft>
                          </a:pPr>
                          <a:r>
                            <a:rPr lang="es-CR" sz="2000">
                              <a:effectLst/>
                            </a:rPr>
                            <a:t>Sábado</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3468807"/>
                      </a:ext>
                    </a:extLst>
                  </a:tr>
                  <a:tr h="336072">
                    <a:tc>
                      <a:txBody>
                        <a:bodyPr/>
                        <a:lstStyle/>
                        <a:p>
                          <a:pPr>
                            <a:lnSpc>
                              <a:spcPct val="107000"/>
                            </a:lnSpc>
                            <a:spcAft>
                              <a:spcPts val="0"/>
                            </a:spcAft>
                          </a:pPr>
                          <a:r>
                            <a:rPr lang="es-CR" sz="2000">
                              <a:effectLst/>
                            </a:rPr>
                            <a:t>Domingo</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948066"/>
                      </a:ext>
                    </a:extLst>
                  </a:tr>
                  <a:tr h="336072">
                    <a:tc>
                      <a:txBody>
                        <a:bodyPr/>
                        <a:lstStyle/>
                        <a:p>
                          <a:pPr>
                            <a:lnSpc>
                              <a:spcPct val="107000"/>
                            </a:lnSpc>
                            <a:spcAft>
                              <a:spcPts val="0"/>
                            </a:spcAft>
                          </a:pPr>
                          <a:r>
                            <a:rPr lang="es-CR" sz="2000">
                              <a:effectLst/>
                            </a:rPr>
                            <a:t>Lunes </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27987"/>
                      </a:ext>
                    </a:extLst>
                  </a:tr>
                  <a:tr h="336072">
                    <a:tc>
                      <a:txBody>
                        <a:bodyPr/>
                        <a:lstStyle/>
                        <a:p>
                          <a:pPr>
                            <a:lnSpc>
                              <a:spcPct val="107000"/>
                            </a:lnSpc>
                            <a:spcAft>
                              <a:spcPts val="0"/>
                            </a:spcAft>
                          </a:pPr>
                          <a:r>
                            <a:rPr lang="es-CR" sz="2000">
                              <a:effectLst/>
                            </a:rPr>
                            <a:t>Martes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2213527"/>
                      </a:ext>
                    </a:extLst>
                  </a:tr>
                  <a:tr h="336072">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3000877"/>
                      </a:ext>
                    </a:extLst>
                  </a:tr>
                </a:tbl>
              </a:graphicData>
            </a:graphic>
          </p:graphicFrame>
        </mc:Choice>
        <mc:Fallback xmlns="">
          <p:graphicFrame>
            <p:nvGraphicFramePr>
              <p:cNvPr id="4" name="Marcador de contenido 3"/>
              <p:cNvGraphicFramePr>
                <a:graphicFrameLocks noGrp="1"/>
              </p:cNvGraphicFramePr>
              <p:nvPr>
                <p:ph idx="1"/>
                <p:extLst>
                  <p:ext uri="{D42A27DB-BD31-4B8C-83A1-F6EECF244321}">
                    <p14:modId xmlns:p14="http://schemas.microsoft.com/office/powerpoint/2010/main" val="3032370737"/>
                  </p:ext>
                </p:extLst>
              </p:nvPr>
            </p:nvGraphicFramePr>
            <p:xfrm>
              <a:off x="2242029" y="3024549"/>
              <a:ext cx="9533792" cy="3727937"/>
            </p:xfrm>
            <a:graphic>
              <a:graphicData uri="http://schemas.openxmlformats.org/drawingml/2006/table">
                <a:tbl>
                  <a:tblPr firstRow="1" firstCol="1" bandRow="1">
                    <a:tableStyleId>{5C22544A-7EE6-4342-B048-85BDC9FD1C3A}</a:tableStyleId>
                  </a:tblPr>
                  <a:tblGrid>
                    <a:gridCol w="1361816">
                      <a:extLst>
                        <a:ext uri="{9D8B030D-6E8A-4147-A177-3AD203B41FA5}">
                          <a16:colId xmlns:a16="http://schemas.microsoft.com/office/drawing/2014/main" val="3724176262"/>
                        </a:ext>
                      </a:extLst>
                    </a:gridCol>
                    <a:gridCol w="1361816">
                      <a:extLst>
                        <a:ext uri="{9D8B030D-6E8A-4147-A177-3AD203B41FA5}">
                          <a16:colId xmlns:a16="http://schemas.microsoft.com/office/drawing/2014/main" val="3919580537"/>
                        </a:ext>
                      </a:extLst>
                    </a:gridCol>
                    <a:gridCol w="1361816">
                      <a:extLst>
                        <a:ext uri="{9D8B030D-6E8A-4147-A177-3AD203B41FA5}">
                          <a16:colId xmlns:a16="http://schemas.microsoft.com/office/drawing/2014/main" val="2982676379"/>
                        </a:ext>
                      </a:extLst>
                    </a:gridCol>
                    <a:gridCol w="1361816">
                      <a:extLst>
                        <a:ext uri="{9D8B030D-6E8A-4147-A177-3AD203B41FA5}">
                          <a16:colId xmlns:a16="http://schemas.microsoft.com/office/drawing/2014/main" val="3577043956"/>
                        </a:ext>
                      </a:extLst>
                    </a:gridCol>
                    <a:gridCol w="1361816">
                      <a:extLst>
                        <a:ext uri="{9D8B030D-6E8A-4147-A177-3AD203B41FA5}">
                          <a16:colId xmlns:a16="http://schemas.microsoft.com/office/drawing/2014/main" val="1872496425"/>
                        </a:ext>
                      </a:extLst>
                    </a:gridCol>
                    <a:gridCol w="1361816">
                      <a:extLst>
                        <a:ext uri="{9D8B030D-6E8A-4147-A177-3AD203B41FA5}">
                          <a16:colId xmlns:a16="http://schemas.microsoft.com/office/drawing/2014/main" val="3296055182"/>
                        </a:ext>
                      </a:extLst>
                    </a:gridCol>
                    <a:gridCol w="1362896">
                      <a:extLst>
                        <a:ext uri="{9D8B030D-6E8A-4147-A177-3AD203B41FA5}">
                          <a16:colId xmlns:a16="http://schemas.microsoft.com/office/drawing/2014/main" val="193652727"/>
                        </a:ext>
                      </a:extLst>
                    </a:gridCol>
                  </a:tblGrid>
                  <a:tr h="367217">
                    <a:tc>
                      <a:txBody>
                        <a:bodyPr/>
                        <a:lstStyle/>
                        <a:p>
                          <a:pPr>
                            <a:lnSpc>
                              <a:spcPct val="107000"/>
                            </a:lnSpc>
                            <a:spcAft>
                              <a:spcPts val="0"/>
                            </a:spcAft>
                          </a:pPr>
                          <a:r>
                            <a:rPr lang="es-CR" sz="2000" dirty="0">
                              <a:effectLst/>
                            </a:rPr>
                            <a:t> </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s-CR"/>
                        </a:p>
                      </a:txBody>
                      <a:tcPr marL="68580" marR="68580" marT="0" marB="0">
                        <a:blipFill>
                          <a:blip r:embed="rId2"/>
                          <a:stretch>
                            <a:fillRect l="-100897" t="-1667" r="-503139" b="-955000"/>
                          </a:stretch>
                        </a:blipFill>
                      </a:tcPr>
                    </a:tc>
                    <a:tc>
                      <a:txBody>
                        <a:bodyPr/>
                        <a:lstStyle/>
                        <a:p>
                          <a:endParaRPr lang="es-CR"/>
                        </a:p>
                      </a:txBody>
                      <a:tcPr marL="68580" marR="68580" marT="0" marB="0">
                        <a:blipFill>
                          <a:blip r:embed="rId2"/>
                          <a:stretch>
                            <a:fillRect l="-200000" t="-1667" r="-400893" b="-955000"/>
                          </a:stretch>
                        </a:blipFill>
                      </a:tcPr>
                    </a:tc>
                    <a:tc>
                      <a:txBody>
                        <a:bodyPr/>
                        <a:lstStyle/>
                        <a:p>
                          <a:endParaRPr lang="es-CR"/>
                        </a:p>
                      </a:txBody>
                      <a:tcPr marL="68580" marR="68580" marT="0" marB="0">
                        <a:blipFill>
                          <a:blip r:embed="rId2"/>
                          <a:stretch>
                            <a:fillRect l="-301345" t="-1667" r="-302691" b="-955000"/>
                          </a:stretch>
                        </a:blipFill>
                      </a:tcPr>
                    </a:tc>
                    <a:tc>
                      <a:txBody>
                        <a:bodyPr/>
                        <a:lstStyle/>
                        <a:p>
                          <a:endParaRPr lang="es-CR"/>
                        </a:p>
                      </a:txBody>
                      <a:tcPr marL="68580" marR="68580" marT="0" marB="0">
                        <a:blipFill>
                          <a:blip r:embed="rId2"/>
                          <a:stretch>
                            <a:fillRect l="-399554" t="-1667" r="-201339" b="-955000"/>
                          </a:stretch>
                        </a:blipFill>
                      </a:tcPr>
                    </a:tc>
                    <a:tc>
                      <a:txBody>
                        <a:bodyPr/>
                        <a:lstStyle/>
                        <a:p>
                          <a:endParaRPr lang="es-CR"/>
                        </a:p>
                      </a:txBody>
                      <a:tcPr marL="68580" marR="68580" marT="0" marB="0">
                        <a:blipFill>
                          <a:blip r:embed="rId2"/>
                          <a:stretch>
                            <a:fillRect l="-501794" t="-1667" r="-102242" b="-955000"/>
                          </a:stretch>
                        </a:blipFill>
                      </a:tcPr>
                    </a:tc>
                    <a:tc>
                      <a:txBody>
                        <a:bodyPr/>
                        <a:lstStyle/>
                        <a:p>
                          <a:endParaRPr lang="es-CR"/>
                        </a:p>
                      </a:txBody>
                      <a:tcPr marL="68580" marR="68580" marT="0" marB="0">
                        <a:blipFill>
                          <a:blip r:embed="rId2"/>
                          <a:stretch>
                            <a:fillRect l="-599107" t="-1667" r="-1786" b="-955000"/>
                          </a:stretch>
                        </a:blipFill>
                      </a:tcPr>
                    </a:tc>
                    <a:extLst>
                      <a:ext uri="{0D108BD9-81ED-4DB2-BD59-A6C34878D82A}">
                        <a16:rowId xmlns:a16="http://schemas.microsoft.com/office/drawing/2014/main" val="1853926364"/>
                      </a:ext>
                    </a:extLst>
                  </a:tr>
                  <a:tr h="336072">
                    <a:tc>
                      <a:txBody>
                        <a:bodyPr/>
                        <a:lstStyle/>
                        <a:p>
                          <a:pPr>
                            <a:lnSpc>
                              <a:spcPct val="107000"/>
                            </a:lnSpc>
                            <a:spcAft>
                              <a:spcPts val="0"/>
                            </a:spcAft>
                          </a:pPr>
                          <a:r>
                            <a:rPr lang="es-CR" sz="2000">
                              <a:effectLst/>
                            </a:rPr>
                            <a:t>Lunes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234581"/>
                      </a:ext>
                    </a:extLst>
                  </a:tr>
                  <a:tr h="336072">
                    <a:tc>
                      <a:txBody>
                        <a:bodyPr/>
                        <a:lstStyle/>
                        <a:p>
                          <a:pPr>
                            <a:lnSpc>
                              <a:spcPct val="107000"/>
                            </a:lnSpc>
                            <a:spcAft>
                              <a:spcPts val="0"/>
                            </a:spcAft>
                          </a:pPr>
                          <a:r>
                            <a:rPr lang="es-CR" sz="2000">
                              <a:effectLst/>
                            </a:rPr>
                            <a:t>Martes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6154445"/>
                      </a:ext>
                    </a:extLst>
                  </a:tr>
                  <a:tr h="336072">
                    <a:tc>
                      <a:txBody>
                        <a:bodyPr/>
                        <a:lstStyle/>
                        <a:p>
                          <a:pPr>
                            <a:lnSpc>
                              <a:spcPct val="107000"/>
                            </a:lnSpc>
                            <a:spcAft>
                              <a:spcPts val="0"/>
                            </a:spcAft>
                          </a:pPr>
                          <a:r>
                            <a:rPr lang="es-CR" sz="2000">
                              <a:effectLst/>
                            </a:rPr>
                            <a:t>Miércoles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2339944"/>
                      </a:ext>
                    </a:extLst>
                  </a:tr>
                  <a:tr h="336072">
                    <a:tc>
                      <a:txBody>
                        <a:bodyPr/>
                        <a:lstStyle/>
                        <a:p>
                          <a:pPr>
                            <a:lnSpc>
                              <a:spcPct val="107000"/>
                            </a:lnSpc>
                            <a:spcAft>
                              <a:spcPts val="0"/>
                            </a:spcAft>
                          </a:pPr>
                          <a:r>
                            <a:rPr lang="es-CR" sz="2000">
                              <a:effectLst/>
                            </a:rPr>
                            <a:t>Jueves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9844782"/>
                      </a:ext>
                    </a:extLst>
                  </a:tr>
                  <a:tr h="336072">
                    <a:tc>
                      <a:txBody>
                        <a:bodyPr/>
                        <a:lstStyle/>
                        <a:p>
                          <a:pPr>
                            <a:lnSpc>
                              <a:spcPct val="107000"/>
                            </a:lnSpc>
                            <a:spcAft>
                              <a:spcPts val="0"/>
                            </a:spcAft>
                          </a:pPr>
                          <a:r>
                            <a:rPr lang="es-CR" sz="2000">
                              <a:effectLst/>
                            </a:rPr>
                            <a:t>Viernes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0492818"/>
                      </a:ext>
                    </a:extLst>
                  </a:tr>
                  <a:tr h="336072">
                    <a:tc>
                      <a:txBody>
                        <a:bodyPr/>
                        <a:lstStyle/>
                        <a:p>
                          <a:pPr>
                            <a:lnSpc>
                              <a:spcPct val="107000"/>
                            </a:lnSpc>
                            <a:spcAft>
                              <a:spcPts val="0"/>
                            </a:spcAft>
                          </a:pPr>
                          <a:r>
                            <a:rPr lang="es-CR" sz="2000">
                              <a:effectLst/>
                            </a:rPr>
                            <a:t>Sábado</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1</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3468807"/>
                      </a:ext>
                    </a:extLst>
                  </a:tr>
                  <a:tr h="336072">
                    <a:tc>
                      <a:txBody>
                        <a:bodyPr/>
                        <a:lstStyle/>
                        <a:p>
                          <a:pPr>
                            <a:lnSpc>
                              <a:spcPct val="107000"/>
                            </a:lnSpc>
                            <a:spcAft>
                              <a:spcPts val="0"/>
                            </a:spcAft>
                          </a:pPr>
                          <a:r>
                            <a:rPr lang="es-CR" sz="2000">
                              <a:effectLst/>
                            </a:rPr>
                            <a:t>Domingo</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948066"/>
                      </a:ext>
                    </a:extLst>
                  </a:tr>
                  <a:tr h="336072">
                    <a:tc>
                      <a:txBody>
                        <a:bodyPr/>
                        <a:lstStyle/>
                        <a:p>
                          <a:pPr>
                            <a:lnSpc>
                              <a:spcPct val="107000"/>
                            </a:lnSpc>
                            <a:spcAft>
                              <a:spcPts val="0"/>
                            </a:spcAft>
                          </a:pPr>
                          <a:r>
                            <a:rPr lang="es-CR" sz="2000">
                              <a:effectLst/>
                            </a:rPr>
                            <a:t>Lunes </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27987"/>
                      </a:ext>
                    </a:extLst>
                  </a:tr>
                  <a:tr h="336072">
                    <a:tc>
                      <a:txBody>
                        <a:bodyPr/>
                        <a:lstStyle/>
                        <a:p>
                          <a:pPr>
                            <a:lnSpc>
                              <a:spcPct val="107000"/>
                            </a:lnSpc>
                            <a:spcAft>
                              <a:spcPts val="0"/>
                            </a:spcAft>
                          </a:pPr>
                          <a:r>
                            <a:rPr lang="es-CR" sz="2000">
                              <a:effectLst/>
                            </a:rPr>
                            <a:t>Martes</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1</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0</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0</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2213527"/>
                      </a:ext>
                    </a:extLst>
                  </a:tr>
                  <a:tr h="336072">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a:effectLst/>
                            </a:rPr>
                            <a:t>…</a:t>
                          </a:r>
                          <a:endParaRPr lang="es-C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2000" dirty="0">
                              <a:effectLst/>
                            </a:rPr>
                            <a:t>…</a:t>
                          </a:r>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3000877"/>
                      </a:ext>
                    </a:extLst>
                  </a:tr>
                </a:tbl>
              </a:graphicData>
            </a:graphic>
          </p:graphicFrame>
        </mc:Fallback>
      </mc:AlternateContent>
      <p:sp>
        <p:nvSpPr>
          <p:cNvPr id="5"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mc:AlternateContent xmlns:mc="http://schemas.openxmlformats.org/markup-compatibility/2006" xmlns:a14="http://schemas.microsoft.com/office/drawing/2010/main">
        <mc:Choice Requires="a14">
          <p:sp>
            <p:nvSpPr>
              <p:cNvPr id="6" name="Marcador de contenido 2"/>
              <p:cNvSpPr txBox="1">
                <a:spLocks/>
              </p:cNvSpPr>
              <p:nvPr/>
            </p:nvSpPr>
            <p:spPr>
              <a:xfrm>
                <a:off x="117233" y="896816"/>
                <a:ext cx="11347939" cy="579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sz="2400" dirty="0"/>
                  <a:t>   El principio de la NO redundancia es que para las variables </a:t>
                </a:r>
                <a:r>
                  <a:rPr lang="es-CR" sz="2400" dirty="0" err="1"/>
                  <a:t>dummy</a:t>
                </a:r>
                <a:r>
                  <a:rPr lang="es-CR" sz="2400" dirty="0"/>
                  <a:t>, siempre se toma </a:t>
                </a:r>
                <a14:m>
                  <m:oMath xmlns:m="http://schemas.openxmlformats.org/officeDocument/2006/math">
                    <m:r>
                      <a:rPr lang="es-CR" sz="2400" b="0" i="1" smtClean="0">
                        <a:latin typeface="Cambria Math" panose="02040503050406030204" pitchFamily="18" charset="0"/>
                      </a:rPr>
                      <m:t>𝑘</m:t>
                    </m:r>
                    <m:r>
                      <a:rPr lang="es-CR" sz="2400" b="0" i="1" smtClean="0">
                        <a:latin typeface="Cambria Math" panose="02040503050406030204" pitchFamily="18" charset="0"/>
                      </a:rPr>
                      <m:t>−1</m:t>
                    </m:r>
                  </m:oMath>
                </a14:m>
                <a:r>
                  <a:rPr lang="es-CR" sz="2400" dirty="0"/>
                  <a:t> (en este caso </a:t>
                </a:r>
                <a14:m>
                  <m:oMath xmlns:m="http://schemas.openxmlformats.org/officeDocument/2006/math">
                    <m:r>
                      <a:rPr lang="es-CR" sz="2400" b="0" i="1" smtClean="0">
                        <a:latin typeface="Cambria Math" panose="02040503050406030204" pitchFamily="18" charset="0"/>
                      </a:rPr>
                      <m:t>𝑠</m:t>
                    </m:r>
                    <m:r>
                      <a:rPr lang="es-CR" sz="2400" i="1">
                        <a:latin typeface="Cambria Math" panose="02040503050406030204" pitchFamily="18" charset="0"/>
                      </a:rPr>
                      <m:t>−1</m:t>
                    </m:r>
                  </m:oMath>
                </a14:m>
                <a:r>
                  <a:rPr lang="es-CR" sz="2400" dirty="0"/>
                  <a:t>) períodos para controlar cierto evento.</a:t>
                </a:r>
              </a:p>
              <a:p>
                <a:endParaRPr lang="es-CR" sz="2400" dirty="0"/>
              </a:p>
              <a:p>
                <a:r>
                  <a:rPr lang="es-CR" sz="2400" dirty="0"/>
                  <a:t>Sea el caso donde se quiere controlar una semana por los días de la semana. ¿Qué efecto posee el domingo? ¿Cómo se asignaría el domingo en la ecuación de mejor ajuste?</a:t>
                </a:r>
              </a:p>
            </p:txBody>
          </p:sp>
        </mc:Choice>
        <mc:Fallback xmlns="">
          <p:sp>
            <p:nvSpPr>
              <p:cNvPr id="6" name="Marcador de contenido 2"/>
              <p:cNvSpPr txBox="1">
                <a:spLocks noRot="1" noChangeAspect="1" noMove="1" noResize="1" noEditPoints="1" noAdjustHandles="1" noChangeArrowheads="1" noChangeShapeType="1" noTextEdit="1"/>
              </p:cNvSpPr>
              <p:nvPr/>
            </p:nvSpPr>
            <p:spPr>
              <a:xfrm>
                <a:off x="117233" y="896816"/>
                <a:ext cx="11347939" cy="5794131"/>
              </a:xfrm>
              <a:prstGeom prst="rect">
                <a:avLst/>
              </a:prstGeom>
              <a:blipFill>
                <a:blip r:embed="rId3"/>
                <a:stretch>
                  <a:fillRect l="-698" t="-1472"/>
                </a:stretch>
              </a:blipFill>
            </p:spPr>
            <p:txBody>
              <a:bodyPr/>
              <a:lstStyle/>
              <a:p>
                <a:r>
                  <a:rPr lang="es-CR">
                    <a:noFill/>
                  </a:rPr>
                  <a:t> </a:t>
                </a:r>
              </a:p>
            </p:txBody>
          </p:sp>
        </mc:Fallback>
      </mc:AlternateContent>
    </p:spTree>
    <p:extLst>
      <p:ext uri="{BB962C8B-B14F-4D97-AF65-F5344CB8AC3E}">
        <p14:creationId xmlns:p14="http://schemas.microsoft.com/office/powerpoint/2010/main" val="30915996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6714" y="958362"/>
                <a:ext cx="11456377" cy="5697415"/>
              </a:xfrm>
            </p:spPr>
            <p:txBody>
              <a:bodyPr>
                <a:normAutofit/>
              </a:bodyPr>
              <a:lstStyle/>
              <a:p>
                <a:pPr algn="just"/>
                <a:r>
                  <a:rPr lang="es-CR" sz="2400" dirty="0"/>
                  <a:t>Solo se necesitan seis variables </a:t>
                </a:r>
                <a:r>
                  <a:rPr lang="es-CR" sz="2400" dirty="0" err="1"/>
                  <a:t>dummy</a:t>
                </a:r>
                <a:r>
                  <a:rPr lang="es-CR" sz="2400" dirty="0"/>
                  <a:t> para codificar siete categorías. Esto se debe a que la séptima categoría (en este caso, el domingo) es capturada por la intersección, y se especifica cuando las variables </a:t>
                </a:r>
                <a:r>
                  <a:rPr lang="es-CR" sz="2400" dirty="0" err="1"/>
                  <a:t>dummy</a:t>
                </a:r>
                <a:r>
                  <a:rPr lang="es-CR" sz="2400" dirty="0"/>
                  <a:t> están todas especificadas como cero.</a:t>
                </a:r>
              </a:p>
              <a:p>
                <a:pPr algn="just"/>
                <a:endParaRPr lang="es-CR" sz="2400" dirty="0"/>
              </a:p>
              <a:p>
                <a:pPr algn="just"/>
                <a:r>
                  <a:rPr lang="es-CR" sz="2400" dirty="0"/>
                  <a:t>Se podría intentar agregar una séptima variable </a:t>
                </a:r>
                <a:r>
                  <a:rPr lang="es-CR" sz="2400" dirty="0" err="1"/>
                  <a:t>dummy</a:t>
                </a:r>
                <a:r>
                  <a:rPr lang="es-CR" sz="2400" dirty="0"/>
                  <a:t>. Esto se conoce como la "trampa de variable </a:t>
                </a:r>
                <a:r>
                  <a:rPr lang="es-CR" sz="2400" dirty="0" err="1"/>
                  <a:t>dummy</a:t>
                </a:r>
                <a:r>
                  <a:rPr lang="es-CR" sz="2400" dirty="0"/>
                  <a:t>", porque hará que la regresión falle por la redundancia (saturación de parámetros). La regla general es usar menos variables </a:t>
                </a:r>
                <a:r>
                  <a:rPr lang="es-CR" sz="2400" dirty="0" err="1"/>
                  <a:t>dummy</a:t>
                </a:r>
                <a:r>
                  <a:rPr lang="es-CR" sz="2400" dirty="0"/>
                  <a:t> que categorías. Entonces, como regla general utilizamos </a:t>
                </a:r>
                <a14:m>
                  <m:oMath xmlns:m="http://schemas.openxmlformats.org/officeDocument/2006/math">
                    <m:r>
                      <a:rPr lang="es-CR" sz="2400" i="1">
                        <a:latin typeface="Cambria Math" panose="02040503050406030204" pitchFamily="18" charset="0"/>
                      </a:rPr>
                      <m:t>𝑠</m:t>
                    </m:r>
                    <m:r>
                      <a:rPr lang="es-CR" sz="2400" b="0" i="1" smtClean="0">
                        <a:latin typeface="Cambria Math" panose="02040503050406030204" pitchFamily="18" charset="0"/>
                      </a:rPr>
                      <m:t>−1</m:t>
                    </m:r>
                  </m:oMath>
                </a14:m>
                <a:r>
                  <a:rPr lang="es-CR" sz="2400" dirty="0"/>
                  <a:t> variables </a:t>
                </a:r>
                <a:r>
                  <a:rPr lang="es-CR" sz="2400" dirty="0" err="1"/>
                  <a:t>dummy</a:t>
                </a:r>
                <a:r>
                  <a:rPr lang="es-CR" sz="2400" dirty="0"/>
                  <a:t>. El modelo como tal estaría dado por la ecuación</a:t>
                </a:r>
              </a:p>
              <a:p>
                <a:pPr algn="just"/>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r>
                        <a:rPr lang="es-CR" sz="2400" i="1">
                          <a:latin typeface="Cambria Math" panose="02040503050406030204" pitchFamily="18" charset="0"/>
                        </a:rPr>
                        <m:t>𝑡</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b="0" i="1" smtClean="0">
                              <a:latin typeface="Cambria Math" panose="02040503050406030204" pitchFamily="18" charset="0"/>
                            </a:rPr>
                            <m:t>2</m:t>
                          </m:r>
                        </m:sub>
                      </m:sSub>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𝑑</m:t>
                          </m:r>
                        </m:e>
                        <m:sub>
                          <m:r>
                            <a:rPr lang="es-CR" sz="2400" b="0" i="1" smtClean="0">
                              <a:latin typeface="Cambria Math" panose="02040503050406030204" pitchFamily="18" charset="0"/>
                            </a:rPr>
                            <m:t>2,</m:t>
                          </m:r>
                          <m:r>
                            <a:rPr lang="es-CR" sz="2400" b="0" i="1" smtClean="0">
                              <a:latin typeface="Cambria Math" panose="02040503050406030204" pitchFamily="18" charset="0"/>
                            </a:rPr>
                            <m:t>𝑡</m:t>
                          </m:r>
                        </m:sub>
                      </m:sSub>
                      <m:r>
                        <a:rPr lang="es-CR" sz="2400" b="0" i="1" smtClean="0">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b="0" i="1" smtClean="0">
                              <a:latin typeface="Cambria Math" panose="02040503050406030204" pitchFamily="18" charset="0"/>
                            </a:rPr>
                            <m:t>𝑠</m:t>
                          </m:r>
                          <m:r>
                            <a:rPr lang="es-CR" sz="2400" b="0" i="1" smtClean="0">
                              <a:latin typeface="Cambria Math" panose="02040503050406030204" pitchFamily="18" charset="0"/>
                            </a:rPr>
                            <m:t>+1</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𝑑</m:t>
                          </m:r>
                        </m:e>
                        <m:sub>
                          <m:r>
                            <a:rPr lang="es-CR" sz="2400" b="0" i="1" smtClean="0">
                              <a:latin typeface="Cambria Math" panose="02040503050406030204" pitchFamily="18" charset="0"/>
                            </a:rPr>
                            <m:t>𝑠</m:t>
                          </m:r>
                          <m:r>
                            <a:rPr lang="es-CR" sz="2400" b="0" i="1" smtClean="0">
                              <a:latin typeface="Cambria Math" panose="02040503050406030204" pitchFamily="18" charset="0"/>
                            </a:rPr>
                            <m:t>−1,</m:t>
                          </m:r>
                          <m:r>
                            <a:rPr lang="es-CR" sz="2400" i="1">
                              <a:latin typeface="Cambria Math" panose="02040503050406030204" pitchFamily="18" charset="0"/>
                            </a:rPr>
                            <m:t>𝑡</m:t>
                          </m:r>
                        </m:sub>
                      </m:sSub>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m:oMathPara>
                </a14:m>
                <a:endParaRPr lang="es-CR" sz="2400" dirty="0"/>
              </a:p>
              <a:p>
                <a:pPr algn="just"/>
                <a:endParaRPr lang="es-CR" sz="2400" dirty="0"/>
              </a:p>
              <a:p>
                <a:pPr algn="just"/>
                <a:r>
                  <a:rPr lang="es-CR" sz="2400" b="1" dirty="0"/>
                  <a:t>Recordar</a:t>
                </a:r>
                <a:r>
                  <a:rPr lang="es-CR" sz="2400" dirty="0"/>
                  <a:t>:  la interpretación de cada coeficiente se hace respecto a la base seleccionada (en este caso el domingo). Si  dice el efecto visto al lunes, en comparación a lo reportado al domingo.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6714" y="958362"/>
                <a:ext cx="11456377" cy="5697415"/>
              </a:xfrm>
              <a:blipFill>
                <a:blip r:embed="rId2"/>
                <a:stretch>
                  <a:fillRect l="-745" t="-1497" r="-798" b="-2032"/>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spTree>
    <p:extLst>
      <p:ext uri="{BB962C8B-B14F-4D97-AF65-F5344CB8AC3E}">
        <p14:creationId xmlns:p14="http://schemas.microsoft.com/office/powerpoint/2010/main" val="27709373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69985" y="893640"/>
                <a:ext cx="11805138" cy="5683005"/>
              </a:xfrm>
            </p:spPr>
            <p:txBody>
              <a:bodyPr>
                <a:normAutofit/>
              </a:bodyPr>
              <a:lstStyle/>
              <a:p>
                <a:r>
                  <a:rPr lang="es-CR" sz="2400" dirty="0"/>
                  <a:t>Entonces, volviendo al ejemplo de la producción de cerveza en Australia, ajustemos un modelo con tendencia y estacionalidad. Este estaría dado por la ecuación:</a:t>
                </a:r>
              </a:p>
              <a:p>
                <a:pPr marL="0" indent="0">
                  <a:buNone/>
                </a:pPr>
                <a:endParaRPr lang="es-CR" sz="2400" dirty="0"/>
              </a:p>
              <a:p>
                <a:pPr marL="0" indent="0">
                  <a:buNone/>
                </a:pPr>
                <a:endParaRPr lang="es-CR"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0</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1</m:t>
                          </m:r>
                        </m:sub>
                      </m:sSub>
                      <m:r>
                        <a:rPr lang="es-CR" sz="2400" i="1">
                          <a:latin typeface="Cambria Math" panose="02040503050406030204" pitchFamily="18" charset="0"/>
                        </a:rPr>
                        <m:t>𝑡</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i="1">
                              <a:latin typeface="Cambria Math" panose="02040503050406030204" pitchFamily="18" charset="0"/>
                            </a:rPr>
                            <m:t>2</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𝑑</m:t>
                          </m:r>
                        </m:e>
                        <m:sub>
                          <m:r>
                            <a:rPr lang="es-CR" sz="2400" i="1">
                              <a:latin typeface="Cambria Math" panose="02040503050406030204" pitchFamily="18" charset="0"/>
                            </a:rPr>
                            <m:t>2,</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b="0" i="1" smtClean="0">
                              <a:latin typeface="Cambria Math" panose="02040503050406030204" pitchFamily="18" charset="0"/>
                            </a:rPr>
                            <m:t>3</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𝑑</m:t>
                          </m:r>
                        </m:e>
                        <m:sub>
                          <m:r>
                            <a:rPr lang="es-CR" sz="2400" b="0" i="1" smtClean="0">
                              <a:latin typeface="Cambria Math" panose="02040503050406030204" pitchFamily="18" charset="0"/>
                            </a:rPr>
                            <m:t>3</m:t>
                          </m:r>
                          <m:r>
                            <a:rPr lang="es-CR" sz="2400" i="1">
                              <a:latin typeface="Cambria Math" panose="02040503050406030204" pitchFamily="18" charset="0"/>
                            </a:rPr>
                            <m:t>,</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𝛽</m:t>
                          </m:r>
                        </m:e>
                        <m:sub>
                          <m:r>
                            <a:rPr lang="es-CR" sz="2400" b="0" i="1" smtClean="0">
                              <a:latin typeface="Cambria Math" panose="02040503050406030204" pitchFamily="18" charset="0"/>
                            </a:rPr>
                            <m:t>4</m:t>
                          </m:r>
                        </m:sub>
                      </m:sSub>
                      <m:sSub>
                        <m:sSubPr>
                          <m:ctrlPr>
                            <a:rPr lang="es-CR" sz="2400" i="1">
                              <a:latin typeface="Cambria Math" panose="02040503050406030204" pitchFamily="18" charset="0"/>
                            </a:rPr>
                          </m:ctrlPr>
                        </m:sSubPr>
                        <m:e>
                          <m:r>
                            <a:rPr lang="es-CR" sz="2400" i="1">
                              <a:latin typeface="Cambria Math" panose="02040503050406030204" pitchFamily="18" charset="0"/>
                            </a:rPr>
                            <m:t>𝑑</m:t>
                          </m:r>
                        </m:e>
                        <m:sub>
                          <m:r>
                            <a:rPr lang="es-CR" sz="2400" b="0" i="1" smtClean="0">
                              <a:latin typeface="Cambria Math" panose="02040503050406030204" pitchFamily="18" charset="0"/>
                            </a:rPr>
                            <m:t>4</m:t>
                          </m:r>
                          <m:r>
                            <a:rPr lang="es-CR" sz="2400" i="1">
                              <a:latin typeface="Cambria Math" panose="02040503050406030204" pitchFamily="18" charset="0"/>
                            </a:rPr>
                            <m:t>,</m:t>
                          </m:r>
                          <m:r>
                            <a:rPr lang="es-CR" sz="2400" i="1">
                              <a:latin typeface="Cambria Math" panose="02040503050406030204" pitchFamily="18" charset="0"/>
                            </a:rPr>
                            <m:t>𝑡</m:t>
                          </m:r>
                        </m:sub>
                      </m:sSub>
                      <m:sSub>
                        <m:sSubPr>
                          <m:ctrlPr>
                            <a:rPr lang="es-CR" sz="2400" i="1">
                              <a:latin typeface="Cambria Math" panose="02040503050406030204" pitchFamily="18" charset="0"/>
                            </a:rPr>
                          </m:ctrlPr>
                        </m:sSubPr>
                        <m:e>
                          <m:r>
                            <a:rPr lang="es-CR" sz="2400" i="1">
                              <a:latin typeface="Cambria Math" panose="02040503050406030204" pitchFamily="18" charset="0"/>
                            </a:rPr>
                            <m:t>𝜀</m:t>
                          </m:r>
                        </m:e>
                        <m:sub>
                          <m:r>
                            <a:rPr lang="es-CR" sz="2400" i="1">
                              <a:latin typeface="Cambria Math" panose="02040503050406030204" pitchFamily="18" charset="0"/>
                            </a:rPr>
                            <m:t>𝑡</m:t>
                          </m:r>
                        </m:sub>
                      </m:sSub>
                    </m:oMath>
                  </m:oMathPara>
                </a14:m>
                <a:endParaRPr lang="es-CR" sz="2400" dirty="0"/>
              </a:p>
              <a:p>
                <a:pPr marL="0" indent="0">
                  <a:buNone/>
                </a:pPr>
                <a:endParaRPr lang="es-CR" sz="2400" dirty="0"/>
              </a:p>
              <a:p>
                <a:r>
                  <a:rPr lang="es-CR" sz="2400" dirty="0"/>
                  <a:t>En el R-Studio debemos poner:</a:t>
                </a:r>
              </a:p>
              <a:p>
                <a:endParaRPr lang="es-CR" sz="2400" dirty="0"/>
              </a:p>
              <a:p>
                <a:endParaRPr lang="es-CR" sz="2400" dirty="0"/>
              </a:p>
              <a:p>
                <a:endParaRPr lang="es-CR" sz="2400" dirty="0"/>
              </a:p>
              <a:p>
                <a:r>
                  <a:rPr lang="es-CR" sz="2400" dirty="0"/>
                  <a:t>Obtenemos como resultado lo siguiente (siguiente diapositiva).  ¿Qué podemos decir del modelo? ¿Y los coeficientes? ¿Otras medidas que les llame la atención?</a:t>
                </a:r>
              </a:p>
              <a:p>
                <a:endParaRPr lang="es-CR" sz="2400" dirty="0"/>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69985" y="893640"/>
                <a:ext cx="11805138" cy="5683005"/>
              </a:xfrm>
              <a:blipFill>
                <a:blip r:embed="rId2"/>
                <a:stretch>
                  <a:fillRect l="-723" t="-1502"/>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pic>
        <p:nvPicPr>
          <p:cNvPr id="5" name="Imagen 4"/>
          <p:cNvPicPr>
            <a:picLocks noChangeAspect="1"/>
          </p:cNvPicPr>
          <p:nvPr/>
        </p:nvPicPr>
        <p:blipFill>
          <a:blip r:embed="rId3"/>
          <a:stretch>
            <a:fillRect/>
          </a:stretch>
        </p:blipFill>
        <p:spPr>
          <a:xfrm>
            <a:off x="629017" y="4134582"/>
            <a:ext cx="5324475" cy="400050"/>
          </a:xfrm>
          <a:prstGeom prst="rect">
            <a:avLst/>
          </a:prstGeom>
        </p:spPr>
      </p:pic>
    </p:spTree>
    <p:extLst>
      <p:ext uri="{BB962C8B-B14F-4D97-AF65-F5344CB8AC3E}">
        <p14:creationId xmlns:p14="http://schemas.microsoft.com/office/powerpoint/2010/main" val="174802520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798777" y="1591408"/>
            <a:ext cx="3555023" cy="4985238"/>
          </a:xfrm>
        </p:spPr>
        <p:txBody>
          <a:bodyPr>
            <a:normAutofit/>
          </a:bodyPr>
          <a:lstStyle/>
          <a:p>
            <a:pPr algn="just"/>
            <a:r>
              <a:rPr lang="es-CR" sz="2400" dirty="0"/>
              <a:t>Nótese que ahora todos los coeficientes son significativos.</a:t>
            </a:r>
          </a:p>
          <a:p>
            <a:pPr algn="just"/>
            <a:endParaRPr lang="es-CR" sz="2400" dirty="0"/>
          </a:p>
          <a:p>
            <a:pPr algn="just"/>
            <a:r>
              <a:rPr lang="es-CR" sz="2400" dirty="0"/>
              <a:t>Además las medidas de ajuste son mejores que para el modelo con tendencia.</a:t>
            </a:r>
          </a:p>
          <a:p>
            <a:pPr algn="just"/>
            <a:endParaRPr lang="es-CR" sz="2400" dirty="0"/>
          </a:p>
          <a:p>
            <a:endParaRPr lang="es-CR" sz="2400" dirty="0"/>
          </a:p>
        </p:txBody>
      </p:sp>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pic>
        <p:nvPicPr>
          <p:cNvPr id="5" name="Imagen 4"/>
          <p:cNvPicPr>
            <a:picLocks noChangeAspect="1"/>
          </p:cNvPicPr>
          <p:nvPr/>
        </p:nvPicPr>
        <p:blipFill>
          <a:blip r:embed="rId2"/>
          <a:stretch>
            <a:fillRect/>
          </a:stretch>
        </p:blipFill>
        <p:spPr>
          <a:xfrm>
            <a:off x="606670" y="1476374"/>
            <a:ext cx="6242172" cy="4458434"/>
          </a:xfrm>
          <a:prstGeom prst="rect">
            <a:avLst/>
          </a:prstGeom>
        </p:spPr>
      </p:pic>
    </p:spTree>
    <p:extLst>
      <p:ext uri="{BB962C8B-B14F-4D97-AF65-F5344CB8AC3E}">
        <p14:creationId xmlns:p14="http://schemas.microsoft.com/office/powerpoint/2010/main" val="43259651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pic>
        <p:nvPicPr>
          <p:cNvPr id="5" name="Imagen 4"/>
          <p:cNvPicPr>
            <a:picLocks noChangeAspect="1"/>
          </p:cNvPicPr>
          <p:nvPr/>
        </p:nvPicPr>
        <p:blipFill>
          <a:blip r:embed="rId2"/>
          <a:stretch>
            <a:fillRect/>
          </a:stretch>
        </p:blipFill>
        <p:spPr>
          <a:xfrm>
            <a:off x="1798319" y="1807590"/>
            <a:ext cx="8093028" cy="4859911"/>
          </a:xfrm>
          <a:prstGeom prst="rect">
            <a:avLst/>
          </a:prstGeom>
        </p:spPr>
      </p:pic>
      <p:sp>
        <p:nvSpPr>
          <p:cNvPr id="6" name="Marcador de contenido 2"/>
          <p:cNvSpPr>
            <a:spLocks noGrp="1"/>
          </p:cNvSpPr>
          <p:nvPr>
            <p:ph idx="1"/>
          </p:nvPr>
        </p:nvSpPr>
        <p:spPr>
          <a:xfrm>
            <a:off x="96716" y="963978"/>
            <a:ext cx="10515600" cy="4351338"/>
          </a:xfrm>
        </p:spPr>
        <p:txBody>
          <a:bodyPr>
            <a:normAutofit/>
          </a:bodyPr>
          <a:lstStyle/>
          <a:p>
            <a:pPr marL="0" indent="0">
              <a:buNone/>
            </a:pPr>
            <a:r>
              <a:rPr lang="es-CR" sz="2400" dirty="0"/>
              <a:t>Visualización de los valores observador y ajustados</a:t>
            </a:r>
          </a:p>
        </p:txBody>
      </p:sp>
    </p:spTree>
    <p:extLst>
      <p:ext uri="{BB962C8B-B14F-4D97-AF65-F5344CB8AC3E}">
        <p14:creationId xmlns:p14="http://schemas.microsoft.com/office/powerpoint/2010/main" val="157389221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fontScale="90000"/>
          </a:bodyPr>
          <a:lstStyle/>
          <a:p>
            <a:pPr algn="ctr"/>
            <a:r>
              <a:rPr lang="es-CR" dirty="0"/>
              <a:t>Los predictores: las variables control (</a:t>
            </a:r>
            <a:r>
              <a:rPr lang="es-CR" dirty="0" err="1"/>
              <a:t>dummy</a:t>
            </a:r>
            <a:r>
              <a:rPr lang="es-CR" dirty="0"/>
              <a:t> variables)</a:t>
            </a:r>
          </a:p>
        </p:txBody>
      </p:sp>
      <p:sp>
        <p:nvSpPr>
          <p:cNvPr id="5" name="Marcador de contenido 2"/>
          <p:cNvSpPr>
            <a:spLocks noGrp="1"/>
          </p:cNvSpPr>
          <p:nvPr>
            <p:ph idx="1"/>
          </p:nvPr>
        </p:nvSpPr>
        <p:spPr>
          <a:xfrm>
            <a:off x="96716" y="963978"/>
            <a:ext cx="10515600" cy="4351338"/>
          </a:xfrm>
        </p:spPr>
        <p:txBody>
          <a:bodyPr>
            <a:normAutofit/>
          </a:bodyPr>
          <a:lstStyle/>
          <a:p>
            <a:pPr marL="0" indent="0">
              <a:buNone/>
            </a:pPr>
            <a:r>
              <a:rPr lang="es-CR" sz="2400" dirty="0"/>
              <a:t>Rendimiento interno de los valores ajustados contra los observados</a:t>
            </a:r>
          </a:p>
          <a:p>
            <a:pPr marL="0" indent="0">
              <a:buNone/>
            </a:pPr>
            <a:endParaRPr lang="es-CR" sz="2400" dirty="0"/>
          </a:p>
        </p:txBody>
      </p:sp>
      <p:pic>
        <p:nvPicPr>
          <p:cNvPr id="6" name="Imagen 5"/>
          <p:cNvPicPr>
            <a:picLocks noChangeAspect="1"/>
          </p:cNvPicPr>
          <p:nvPr/>
        </p:nvPicPr>
        <p:blipFill>
          <a:blip r:embed="rId2"/>
          <a:stretch>
            <a:fillRect/>
          </a:stretch>
        </p:blipFill>
        <p:spPr>
          <a:xfrm>
            <a:off x="2033464" y="1556239"/>
            <a:ext cx="7462227" cy="5132028"/>
          </a:xfrm>
          <a:prstGeom prst="rect">
            <a:avLst/>
          </a:prstGeom>
        </p:spPr>
      </p:pic>
    </p:spTree>
    <p:extLst>
      <p:ext uri="{BB962C8B-B14F-4D97-AF65-F5344CB8AC3E}">
        <p14:creationId xmlns:p14="http://schemas.microsoft.com/office/powerpoint/2010/main" val="55418638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6714" y="963979"/>
            <a:ext cx="11280532" cy="4351338"/>
          </a:xfrm>
        </p:spPr>
        <p:txBody>
          <a:bodyPr>
            <a:normAutofit/>
          </a:bodyPr>
          <a:lstStyle/>
          <a:p>
            <a:pPr algn="just"/>
            <a:r>
              <a:rPr lang="es-CR" sz="2400" b="1" dirty="0"/>
              <a:t>Las variables de intervención</a:t>
            </a:r>
            <a:r>
              <a:rPr lang="es-CR" sz="2400" dirty="0"/>
              <a:t>: pueden ser efecto coyunturales o fortuitos que producen un cambio brusco en la serie. Se puede utilizar una variable </a:t>
            </a:r>
            <a:r>
              <a:rPr lang="es-CR" sz="2400" dirty="0" err="1"/>
              <a:t>dummy</a:t>
            </a:r>
            <a:r>
              <a:rPr lang="es-CR" sz="2400" dirty="0"/>
              <a:t> o una denominada como variable “</a:t>
            </a:r>
            <a:r>
              <a:rPr lang="es-CR" sz="2400" dirty="0" err="1"/>
              <a:t>spike</a:t>
            </a:r>
            <a:r>
              <a:rPr lang="es-CR" sz="2400" dirty="0"/>
              <a:t>” Variable. En R-</a:t>
            </a:r>
            <a:r>
              <a:rPr lang="es-CR" sz="2400" dirty="0" err="1"/>
              <a:t>stdio</a:t>
            </a:r>
            <a:r>
              <a:rPr lang="es-CR" sz="2400" dirty="0"/>
              <a:t> se utiliza la función </a:t>
            </a:r>
            <a:r>
              <a:rPr lang="es-CR" sz="2400" dirty="0" err="1"/>
              <a:t>spikeslab</a:t>
            </a:r>
            <a:r>
              <a:rPr lang="es-CR" sz="2400" dirty="0"/>
              <a:t>(). </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Los predictores: otras variaciones</a:t>
            </a:r>
          </a:p>
        </p:txBody>
      </p:sp>
      <p:pic>
        <p:nvPicPr>
          <p:cNvPr id="3076"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t="6284"/>
          <a:stretch/>
        </p:blipFill>
        <p:spPr bwMode="auto">
          <a:xfrm>
            <a:off x="96714" y="2435469"/>
            <a:ext cx="11972925" cy="428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3825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Los predictores: otras variaciones</a:t>
            </a:r>
          </a:p>
        </p:txBody>
      </p:sp>
      <p:sp>
        <p:nvSpPr>
          <p:cNvPr id="5" name="Marcador de contenido 2"/>
          <p:cNvSpPr>
            <a:spLocks noGrp="1"/>
          </p:cNvSpPr>
          <p:nvPr>
            <p:ph idx="1"/>
          </p:nvPr>
        </p:nvSpPr>
        <p:spPr>
          <a:xfrm>
            <a:off x="96714" y="963979"/>
            <a:ext cx="11280532" cy="4351338"/>
          </a:xfrm>
        </p:spPr>
        <p:txBody>
          <a:bodyPr>
            <a:normAutofit/>
          </a:bodyPr>
          <a:lstStyle/>
          <a:p>
            <a:pPr algn="just"/>
            <a:r>
              <a:rPr lang="es-CR" sz="2400" b="1" dirty="0"/>
              <a:t>Trading </a:t>
            </a:r>
            <a:r>
              <a:rPr lang="es-CR" sz="2400" b="1" dirty="0" err="1"/>
              <a:t>days</a:t>
            </a:r>
            <a:r>
              <a:rPr lang="es-CR" sz="2400" dirty="0"/>
              <a:t>: El número de días de negociación en un mes puede variar considerablemente y puede tener un efecto sustancial en los datos de ventas. Para permitir esto, se puede incluir el número de días de negociación en cada mes como predictor. En R-</a:t>
            </a:r>
            <a:r>
              <a:rPr lang="es-CR" sz="2400" dirty="0" err="1"/>
              <a:t>stdio</a:t>
            </a:r>
            <a:r>
              <a:rPr lang="es-CR" sz="2400" dirty="0"/>
              <a:t> se utiliza la función </a:t>
            </a:r>
            <a:r>
              <a:rPr lang="es-CR" sz="2400" dirty="0" err="1"/>
              <a:t>bizdays</a:t>
            </a:r>
            <a:r>
              <a:rPr lang="es-CR" sz="2400" dirty="0"/>
              <a:t>(). </a:t>
            </a:r>
          </a:p>
        </p:txBody>
      </p:sp>
      <p:pic>
        <p:nvPicPr>
          <p:cNvPr id="6146" name="Picture 2" descr="Resultado de imagen para trade days time series"/>
          <p:cNvPicPr>
            <a:picLocks noChangeAspect="1" noChangeArrowheads="1"/>
          </p:cNvPicPr>
          <p:nvPr/>
        </p:nvPicPr>
        <p:blipFill rotWithShape="1">
          <a:blip r:embed="rId2">
            <a:extLst>
              <a:ext uri="{28A0092B-C50C-407E-A947-70E740481C1C}">
                <a14:useLocalDpi xmlns:a14="http://schemas.microsoft.com/office/drawing/2010/main" val="0"/>
              </a:ext>
            </a:extLst>
          </a:blip>
          <a:srcRect l="2525" t="3325"/>
          <a:stretch/>
        </p:blipFill>
        <p:spPr bwMode="auto">
          <a:xfrm>
            <a:off x="1397976" y="2576145"/>
            <a:ext cx="9205547" cy="408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29222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838200" y="48607"/>
            <a:ext cx="10515600" cy="760285"/>
          </a:xfrm>
        </p:spPr>
        <p:txBody>
          <a:bodyPr/>
          <a:lstStyle/>
          <a:p>
            <a:pPr algn="ctr"/>
            <a:r>
              <a:rPr lang="es-CR" dirty="0"/>
              <a:t>Preámbulo </a:t>
            </a:r>
          </a:p>
        </p:txBody>
      </p:sp>
      <p:sp>
        <p:nvSpPr>
          <p:cNvPr id="10" name="Marcador de contenido 2"/>
          <p:cNvSpPr txBox="1">
            <a:spLocks/>
          </p:cNvSpPr>
          <p:nvPr/>
        </p:nvSpPr>
        <p:spPr>
          <a:xfrm>
            <a:off x="178779" y="840888"/>
            <a:ext cx="9185030" cy="5797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 La regresión es parte de la familia de modelos de la primera generación: se adecuan según los componentes de una serie temporal.</a:t>
            </a:r>
          </a:p>
          <a:p>
            <a:pPr algn="just"/>
            <a:endParaRPr lang="es-CR" sz="2400" dirty="0"/>
          </a:p>
          <a:p>
            <a:pPr algn="just"/>
            <a:r>
              <a:rPr lang="es-CR" sz="2400" dirty="0"/>
              <a:t>El presente tema explica las diferencias entre las regresiones aplicadas a datos transversales y longitudinales.</a:t>
            </a:r>
          </a:p>
          <a:p>
            <a:pPr algn="just"/>
            <a:endParaRPr lang="es-CR" sz="2400" dirty="0"/>
          </a:p>
          <a:p>
            <a:pPr algn="just"/>
            <a:r>
              <a:rPr lang="es-CR" sz="2400" dirty="0"/>
              <a:t> Además, se abordan los métodos de estimación, los predictores de los modelos, el pronóstico y otras variantes no lineales en los modelos de regresión para las series temporales.</a:t>
            </a:r>
          </a:p>
          <a:p>
            <a:pPr algn="just"/>
            <a:endParaRPr lang="es-CR" sz="2400" dirty="0"/>
          </a:p>
          <a:p>
            <a:pPr algn="just"/>
            <a:r>
              <a:rPr lang="es-CR" sz="2400" dirty="0"/>
              <a:t>El curso se enfoca en las series temporales univariadas. Sin embargo, ¿se puede utilizar la regresión múltiple en las series temporales? ¿Se debe hacer el mismo análisis de adecuación de los modelos (diagnóstico)?</a:t>
            </a:r>
          </a:p>
          <a:p>
            <a:pPr algn="just"/>
            <a:endParaRPr lang="es-CR" sz="2400" dirty="0"/>
          </a:p>
          <a:p>
            <a:pPr algn="just"/>
            <a:endParaRPr lang="es-CR" sz="2400" dirty="0"/>
          </a:p>
        </p:txBody>
      </p:sp>
      <p:pic>
        <p:nvPicPr>
          <p:cNvPr id="2052" name="Picture 4" descr="Resultado de imagen para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9801" y="3781110"/>
            <a:ext cx="1991270" cy="23471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first gen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0478" y="840888"/>
            <a:ext cx="1714499" cy="171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11440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Los predictores: otras variaciones</a:t>
            </a:r>
          </a:p>
        </p:txBody>
      </p:sp>
      <p:sp>
        <p:nvSpPr>
          <p:cNvPr id="5" name="Marcador de contenido 2"/>
          <p:cNvSpPr>
            <a:spLocks noGrp="1"/>
          </p:cNvSpPr>
          <p:nvPr>
            <p:ph idx="1"/>
          </p:nvPr>
        </p:nvSpPr>
        <p:spPr>
          <a:xfrm>
            <a:off x="96714" y="963979"/>
            <a:ext cx="11720148" cy="4351338"/>
          </a:xfrm>
        </p:spPr>
        <p:txBody>
          <a:bodyPr>
            <a:normAutofit/>
          </a:bodyPr>
          <a:lstStyle/>
          <a:p>
            <a:pPr algn="just"/>
            <a:r>
              <a:rPr lang="es-CR" sz="2400" b="1" dirty="0"/>
              <a:t>Retrasos distribuidos</a:t>
            </a:r>
            <a:r>
              <a:rPr lang="es-CR" sz="2400" dirty="0"/>
              <a:t>: A menudo es útil incluir, a forma de ejemplo, los gastos de publicidad como un predictor. Sin embargo, dado que el efecto de la publicidad puede durar más allá de la campaña real, debemos incluir los valores rezagados del gasto publicitario. Sería incluir el tiempo hasta que ocurra el evento. En R-Studio  los paquetes </a:t>
            </a:r>
            <a:r>
              <a:rPr lang="es-CR" sz="2400" dirty="0" err="1"/>
              <a:t>dlnm</a:t>
            </a:r>
            <a:r>
              <a:rPr lang="es-CR" sz="2400" dirty="0"/>
              <a:t> y </a:t>
            </a:r>
            <a:r>
              <a:rPr lang="es-CR" sz="2400" dirty="0" err="1"/>
              <a:t>dlsem</a:t>
            </a:r>
            <a:r>
              <a:rPr lang="es-CR" sz="2400" dirty="0"/>
              <a:t> se crearon para esto.</a:t>
            </a:r>
          </a:p>
          <a:p>
            <a:pPr algn="just"/>
            <a:endParaRPr lang="es-CR" sz="2400" dirty="0"/>
          </a:p>
          <a:p>
            <a:pPr algn="just"/>
            <a:endParaRPr lang="es-CR" sz="2400" dirty="0"/>
          </a:p>
        </p:txBody>
      </p:sp>
      <p:pic>
        <p:nvPicPr>
          <p:cNvPr id="5122" name="Picture 2" descr="Resultado de imagen para Distributed lags time series"/>
          <p:cNvPicPr>
            <a:picLocks noChangeAspect="1" noChangeArrowheads="1"/>
          </p:cNvPicPr>
          <p:nvPr/>
        </p:nvPicPr>
        <p:blipFill rotWithShape="1">
          <a:blip r:embed="rId2">
            <a:extLst>
              <a:ext uri="{28A0092B-C50C-407E-A947-70E740481C1C}">
                <a14:useLocalDpi xmlns:a14="http://schemas.microsoft.com/office/drawing/2010/main" val="0"/>
              </a:ext>
            </a:extLst>
          </a:blip>
          <a:srcRect t="15399"/>
          <a:stretch/>
        </p:blipFill>
        <p:spPr bwMode="auto">
          <a:xfrm>
            <a:off x="1583093" y="2778368"/>
            <a:ext cx="8457721" cy="377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4881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Los predictores: otras variaciones</a:t>
            </a:r>
          </a:p>
        </p:txBody>
      </p:sp>
      <p:sp>
        <p:nvSpPr>
          <p:cNvPr id="5" name="Marcador de contenido 2"/>
          <p:cNvSpPr>
            <a:spLocks noGrp="1"/>
          </p:cNvSpPr>
          <p:nvPr>
            <p:ph idx="1"/>
          </p:nvPr>
        </p:nvSpPr>
        <p:spPr>
          <a:xfrm>
            <a:off x="96714" y="963979"/>
            <a:ext cx="12010294" cy="4351338"/>
          </a:xfrm>
        </p:spPr>
        <p:txBody>
          <a:bodyPr>
            <a:normAutofit/>
          </a:bodyPr>
          <a:lstStyle/>
          <a:p>
            <a:pPr algn="just"/>
            <a:r>
              <a:rPr lang="es-CR" sz="2400" b="1" dirty="0"/>
              <a:t>Pascua (</a:t>
            </a:r>
            <a:r>
              <a:rPr lang="es-CR" sz="2400" b="1" dirty="0" err="1"/>
              <a:t>Easter</a:t>
            </a:r>
            <a:r>
              <a:rPr lang="es-CR" sz="2400" b="1" dirty="0"/>
              <a:t>)</a:t>
            </a:r>
            <a:r>
              <a:rPr lang="es-CR" sz="2400" dirty="0"/>
              <a:t>: la Pascua difiere de la mayoría de las vacaciones porque no se celebra en la misma fecha cada año y su efecto puede durar varios días. En este caso, una variable </a:t>
            </a:r>
            <a:r>
              <a:rPr lang="es-CR" sz="2400" dirty="0" err="1"/>
              <a:t>dummy</a:t>
            </a:r>
            <a:r>
              <a:rPr lang="es-CR" sz="2400" dirty="0"/>
              <a:t> se puede usar con valor uno donde las vacaciones caen en el período de tiempo particular y cero de lo contrario. Con los datos mensuales, si la Semana Santa cae en marzo, la variable ficticia toma el valor 1 en marzo, y si cae en abril, la variable ficticia toma el valor 1 en abril. Cuando la Semana Santa comienza en marzo y finaliza en abril, la variable ficticia se divide proporcionalmente entre meses. En R-Studio se utiliza la función </a:t>
            </a:r>
            <a:r>
              <a:rPr lang="es-CR" sz="2400" dirty="0" err="1"/>
              <a:t>easter</a:t>
            </a:r>
            <a:r>
              <a:rPr lang="es-CR" sz="2400" dirty="0"/>
              <a:t>().</a:t>
            </a:r>
          </a:p>
          <a:p>
            <a:pPr algn="just"/>
            <a:endParaRPr lang="es-CR" sz="2400" dirty="0"/>
          </a:p>
        </p:txBody>
      </p:sp>
      <p:pic>
        <p:nvPicPr>
          <p:cNvPr id="4098" name="Picture 2" descr="Resultado de imagen para easter 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44" y="3496591"/>
            <a:ext cx="6359525" cy="317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7018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Los predictores: otras variaciones</a:t>
            </a:r>
          </a:p>
        </p:txBody>
      </p:sp>
      <p:sp>
        <p:nvSpPr>
          <p:cNvPr id="5" name="Marcador de contenido 2"/>
          <p:cNvSpPr>
            <a:spLocks noGrp="1"/>
          </p:cNvSpPr>
          <p:nvPr>
            <p:ph idx="1"/>
          </p:nvPr>
        </p:nvSpPr>
        <p:spPr>
          <a:xfrm>
            <a:off x="96714" y="963979"/>
            <a:ext cx="12010294" cy="4351338"/>
          </a:xfrm>
        </p:spPr>
        <p:txBody>
          <a:bodyPr>
            <a:normAutofit/>
          </a:bodyPr>
          <a:lstStyle/>
          <a:p>
            <a:pPr algn="just"/>
            <a:r>
              <a:rPr lang="es-CR" sz="2400" b="1" dirty="0"/>
              <a:t>Series de Fourier</a:t>
            </a:r>
            <a:r>
              <a:rPr lang="es-CR" sz="2400" dirty="0"/>
              <a:t>: una alternativa al uso de variables </a:t>
            </a:r>
            <a:r>
              <a:rPr lang="es-CR" sz="2400" dirty="0" err="1"/>
              <a:t>dummy</a:t>
            </a:r>
            <a:r>
              <a:rPr lang="es-CR" sz="2400" dirty="0"/>
              <a:t> estacionales, especialmente para períodos estacionales largos, es usar términos de Fourier. Una serie temporal en  términos del seno y del coseno de las frecuencias correctas puede aproximar cualquier función periódica. Podemos usarlos para patrones estacionales. En R-Studio se utiliza la función </a:t>
            </a:r>
            <a:r>
              <a:rPr lang="es-CR" sz="2400" dirty="0" err="1"/>
              <a:t>fourier</a:t>
            </a:r>
            <a:r>
              <a:rPr lang="es-CR" sz="2400" dirty="0"/>
              <a:t>().</a:t>
            </a:r>
          </a:p>
        </p:txBody>
      </p:sp>
      <p:pic>
        <p:nvPicPr>
          <p:cNvPr id="6" name="Imagen 5"/>
          <p:cNvPicPr>
            <a:picLocks noChangeAspect="1"/>
          </p:cNvPicPr>
          <p:nvPr/>
        </p:nvPicPr>
        <p:blipFill>
          <a:blip r:embed="rId2"/>
          <a:stretch>
            <a:fillRect/>
          </a:stretch>
        </p:blipFill>
        <p:spPr>
          <a:xfrm>
            <a:off x="8475812" y="3509596"/>
            <a:ext cx="3387812" cy="1286607"/>
          </a:xfrm>
          <a:prstGeom prst="rect">
            <a:avLst/>
          </a:prstGeom>
        </p:spPr>
      </p:pic>
      <p:pic>
        <p:nvPicPr>
          <p:cNvPr id="7170" name="Picture 2" descr="Resultado de imagen para fourier time series"/>
          <p:cNvPicPr>
            <a:picLocks noChangeAspect="1" noChangeArrowheads="1"/>
          </p:cNvPicPr>
          <p:nvPr/>
        </p:nvPicPr>
        <p:blipFill rotWithShape="1">
          <a:blip r:embed="rId3">
            <a:extLst>
              <a:ext uri="{28A0092B-C50C-407E-A947-70E740481C1C}">
                <a14:useLocalDpi xmlns:a14="http://schemas.microsoft.com/office/drawing/2010/main" val="0"/>
              </a:ext>
            </a:extLst>
          </a:blip>
          <a:srcRect b="10392"/>
          <a:stretch/>
        </p:blipFill>
        <p:spPr bwMode="auto">
          <a:xfrm>
            <a:off x="272560" y="2910254"/>
            <a:ext cx="7959869" cy="377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04371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871404"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Elipse"/>
          <p:cNvSpPr/>
          <p:nvPr/>
        </p:nvSpPr>
        <p:spPr>
          <a:xfrm>
            <a:off x="7030591"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por Mínimos Cuadrados</a:t>
            </a:r>
          </a:p>
        </p:txBody>
      </p:sp>
      <p:sp>
        <p:nvSpPr>
          <p:cNvPr id="13" name="12 Rectángulo redondeado"/>
          <p:cNvSpPr/>
          <p:nvPr/>
        </p:nvSpPr>
        <p:spPr>
          <a:xfrm>
            <a:off x="2453379"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predictores en la regresión</a:t>
            </a:r>
          </a:p>
        </p:txBody>
      </p:sp>
      <p:sp>
        <p:nvSpPr>
          <p:cNvPr id="15" name="14 Rectángulo redondeado"/>
          <p:cNvSpPr/>
          <p:nvPr/>
        </p:nvSpPr>
        <p:spPr>
          <a:xfrm>
            <a:off x="8974807" y="1423151"/>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Medidas de rendimiento y el pronóstico</a:t>
            </a:r>
          </a:p>
        </p:txBody>
      </p:sp>
    </p:spTree>
    <p:extLst>
      <p:ext uri="{BB962C8B-B14F-4D97-AF65-F5344CB8AC3E}">
        <p14:creationId xmlns:p14="http://schemas.microsoft.com/office/powerpoint/2010/main" val="231086942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Medidas de rendimiento</a:t>
            </a:r>
          </a:p>
        </p:txBody>
      </p:sp>
      <p:sp>
        <p:nvSpPr>
          <p:cNvPr id="5" name="Marcador de contenido 2"/>
          <p:cNvSpPr>
            <a:spLocks noGrp="1"/>
          </p:cNvSpPr>
          <p:nvPr>
            <p:ph idx="1"/>
          </p:nvPr>
        </p:nvSpPr>
        <p:spPr>
          <a:xfrm>
            <a:off x="140677" y="1107831"/>
            <a:ext cx="11948745" cy="4202724"/>
          </a:xfrm>
        </p:spPr>
        <p:txBody>
          <a:bodyPr>
            <a:normAutofit/>
          </a:bodyPr>
          <a:lstStyle/>
          <a:p>
            <a:pPr algn="just"/>
            <a:r>
              <a:rPr lang="es-CR" sz="2400" dirty="0"/>
              <a:t>Entonces recordemos que se poseen las medidas basadas en diferencias y las que se sirven de los criterios de información. A continuación se presentan ambos casos.</a:t>
            </a:r>
          </a:p>
          <a:p>
            <a:pPr algn="just"/>
            <a:endParaRPr lang="es-CR" sz="2400" dirty="0"/>
          </a:p>
          <a:p>
            <a:pPr algn="just"/>
            <a:r>
              <a:rPr lang="es-CR" sz="2400" dirty="0"/>
              <a:t>Criterios clásicos de diferencias: utilizamos la función </a:t>
            </a:r>
            <a:r>
              <a:rPr lang="es-CR" sz="2400" dirty="0" err="1"/>
              <a:t>accuracy</a:t>
            </a:r>
            <a:r>
              <a:rPr lang="es-CR" sz="2400" dirty="0"/>
              <a:t>().</a:t>
            </a:r>
          </a:p>
        </p:txBody>
      </p:sp>
      <p:pic>
        <p:nvPicPr>
          <p:cNvPr id="6" name="Imagen 5"/>
          <p:cNvPicPr>
            <a:picLocks noChangeAspect="1"/>
          </p:cNvPicPr>
          <p:nvPr/>
        </p:nvPicPr>
        <p:blipFill>
          <a:blip r:embed="rId2"/>
          <a:stretch>
            <a:fillRect/>
          </a:stretch>
        </p:blipFill>
        <p:spPr>
          <a:xfrm>
            <a:off x="3101487" y="3177542"/>
            <a:ext cx="4624277" cy="283698"/>
          </a:xfrm>
          <a:prstGeom prst="rect">
            <a:avLst/>
          </a:prstGeom>
        </p:spPr>
      </p:pic>
      <p:graphicFrame>
        <p:nvGraphicFramePr>
          <p:cNvPr id="7" name="Tabla 6"/>
          <p:cNvGraphicFramePr>
            <a:graphicFrameLocks noGrp="1"/>
          </p:cNvGraphicFramePr>
          <p:nvPr>
            <p:extLst>
              <p:ext uri="{D42A27DB-BD31-4B8C-83A1-F6EECF244321}">
                <p14:modId xmlns:p14="http://schemas.microsoft.com/office/powerpoint/2010/main" val="355412685"/>
              </p:ext>
            </p:extLst>
          </p:nvPr>
        </p:nvGraphicFramePr>
        <p:xfrm>
          <a:off x="2279162" y="3920066"/>
          <a:ext cx="5963140" cy="2194560"/>
        </p:xfrm>
        <a:graphic>
          <a:graphicData uri="http://schemas.openxmlformats.org/drawingml/2006/table">
            <a:tbl>
              <a:tblPr firstRow="1" bandRow="1">
                <a:tableStyleId>{5C22544A-7EE6-4342-B048-85BDC9FD1C3A}</a:tableStyleId>
              </a:tblPr>
              <a:tblGrid>
                <a:gridCol w="2981570">
                  <a:extLst>
                    <a:ext uri="{9D8B030D-6E8A-4147-A177-3AD203B41FA5}">
                      <a16:colId xmlns:a16="http://schemas.microsoft.com/office/drawing/2014/main" val="3416671244"/>
                    </a:ext>
                  </a:extLst>
                </a:gridCol>
                <a:gridCol w="2981570">
                  <a:extLst>
                    <a:ext uri="{9D8B030D-6E8A-4147-A177-3AD203B41FA5}">
                      <a16:colId xmlns:a16="http://schemas.microsoft.com/office/drawing/2014/main" val="470041019"/>
                    </a:ext>
                  </a:extLst>
                </a:gridCol>
              </a:tblGrid>
              <a:tr h="358159">
                <a:tc>
                  <a:txBody>
                    <a:bodyPr/>
                    <a:lstStyle/>
                    <a:p>
                      <a:r>
                        <a:rPr lang="es-CR" dirty="0"/>
                        <a:t>Estadístico</a:t>
                      </a:r>
                    </a:p>
                  </a:txBody>
                  <a:tcPr/>
                </a:tc>
                <a:tc>
                  <a:txBody>
                    <a:bodyPr/>
                    <a:lstStyle/>
                    <a:p>
                      <a:pPr algn="ctr"/>
                      <a:r>
                        <a:rPr lang="es-CR" dirty="0"/>
                        <a:t>Valor</a:t>
                      </a:r>
                    </a:p>
                  </a:txBody>
                  <a:tcPr/>
                </a:tc>
                <a:extLst>
                  <a:ext uri="{0D108BD9-81ED-4DB2-BD59-A6C34878D82A}">
                    <a16:rowId xmlns:a16="http://schemas.microsoft.com/office/drawing/2014/main" val="4066703936"/>
                  </a:ext>
                </a:extLst>
              </a:tr>
              <a:tr h="358159">
                <a:tc>
                  <a:txBody>
                    <a:bodyPr/>
                    <a:lstStyle/>
                    <a:p>
                      <a:r>
                        <a:rPr lang="es-CR" dirty="0">
                          <a:effectLst/>
                        </a:rPr>
                        <a:t>RMSE</a:t>
                      </a:r>
                      <a:endParaRPr lang="es-CR" dirty="0"/>
                    </a:p>
                  </a:txBody>
                  <a:tcPr/>
                </a:tc>
                <a:tc>
                  <a:txBody>
                    <a:bodyPr/>
                    <a:lstStyle/>
                    <a:p>
                      <a:pPr algn="ctr"/>
                      <a:r>
                        <a:rPr lang="es-CR" dirty="0">
                          <a:effectLst/>
                        </a:rPr>
                        <a:t>11.96985</a:t>
                      </a:r>
                      <a:endParaRPr lang="es-CR" dirty="0"/>
                    </a:p>
                  </a:txBody>
                  <a:tcPr/>
                </a:tc>
                <a:extLst>
                  <a:ext uri="{0D108BD9-81ED-4DB2-BD59-A6C34878D82A}">
                    <a16:rowId xmlns:a16="http://schemas.microsoft.com/office/drawing/2014/main" val="509302929"/>
                  </a:ext>
                </a:extLst>
              </a:tr>
              <a:tr h="358159">
                <a:tc>
                  <a:txBody>
                    <a:bodyPr/>
                    <a:lstStyle/>
                    <a:p>
                      <a:r>
                        <a:rPr lang="es-CR" dirty="0">
                          <a:effectLst/>
                        </a:rPr>
                        <a:t>MAE</a:t>
                      </a:r>
                      <a:endParaRPr lang="es-CR" dirty="0"/>
                    </a:p>
                  </a:txBody>
                  <a:tcPr/>
                </a:tc>
                <a:tc>
                  <a:txBody>
                    <a:bodyPr/>
                    <a:lstStyle/>
                    <a:p>
                      <a:pPr algn="ctr"/>
                      <a:r>
                        <a:rPr lang="es-CR" dirty="0">
                          <a:effectLst/>
                        </a:rPr>
                        <a:t>9.205978</a:t>
                      </a:r>
                      <a:endParaRPr lang="es-CR" dirty="0"/>
                    </a:p>
                  </a:txBody>
                  <a:tcPr/>
                </a:tc>
                <a:extLst>
                  <a:ext uri="{0D108BD9-81ED-4DB2-BD59-A6C34878D82A}">
                    <a16:rowId xmlns:a16="http://schemas.microsoft.com/office/drawing/2014/main" val="2592228564"/>
                  </a:ext>
                </a:extLst>
              </a:tr>
              <a:tr h="358159">
                <a:tc>
                  <a:txBody>
                    <a:bodyPr/>
                    <a:lstStyle/>
                    <a:p>
                      <a:r>
                        <a:rPr lang="es-CR" dirty="0">
                          <a:effectLst/>
                        </a:rPr>
                        <a:t>MPE </a:t>
                      </a:r>
                      <a:endParaRPr lang="es-CR" dirty="0"/>
                    </a:p>
                  </a:txBody>
                  <a:tcPr/>
                </a:tc>
                <a:tc>
                  <a:txBody>
                    <a:bodyPr/>
                    <a:lstStyle/>
                    <a:p>
                      <a:pPr algn="ctr"/>
                      <a:r>
                        <a:rPr lang="es-CR" dirty="0">
                          <a:effectLst/>
                        </a:rPr>
                        <a:t>-0.07013125</a:t>
                      </a:r>
                      <a:endParaRPr lang="es-CR" dirty="0"/>
                    </a:p>
                  </a:txBody>
                  <a:tcPr/>
                </a:tc>
                <a:extLst>
                  <a:ext uri="{0D108BD9-81ED-4DB2-BD59-A6C34878D82A}">
                    <a16:rowId xmlns:a16="http://schemas.microsoft.com/office/drawing/2014/main" val="2291223527"/>
                  </a:ext>
                </a:extLst>
              </a:tr>
              <a:tr h="358159">
                <a:tc>
                  <a:txBody>
                    <a:bodyPr/>
                    <a:lstStyle/>
                    <a:p>
                      <a:r>
                        <a:rPr lang="es-CR" dirty="0">
                          <a:effectLst/>
                        </a:rPr>
                        <a:t>MAPE</a:t>
                      </a:r>
                      <a:endParaRPr lang="es-CR" dirty="0"/>
                    </a:p>
                  </a:txBody>
                  <a:tcPr/>
                </a:tc>
                <a:tc>
                  <a:txBody>
                    <a:bodyPr/>
                    <a:lstStyle/>
                    <a:p>
                      <a:pPr algn="ctr"/>
                      <a:r>
                        <a:rPr lang="es-CR" dirty="0">
                          <a:effectLst/>
                        </a:rPr>
                        <a:t>2.112422</a:t>
                      </a:r>
                      <a:endParaRPr lang="es-CR" dirty="0"/>
                    </a:p>
                  </a:txBody>
                  <a:tcPr/>
                </a:tc>
                <a:extLst>
                  <a:ext uri="{0D108BD9-81ED-4DB2-BD59-A6C34878D82A}">
                    <a16:rowId xmlns:a16="http://schemas.microsoft.com/office/drawing/2014/main" val="2283459605"/>
                  </a:ext>
                </a:extLst>
              </a:tr>
              <a:tr h="358159">
                <a:tc>
                  <a:txBody>
                    <a:bodyPr/>
                    <a:lstStyle/>
                    <a:p>
                      <a:r>
                        <a:rPr lang="es-CR" dirty="0">
                          <a:effectLst/>
                        </a:rPr>
                        <a:t>MASE</a:t>
                      </a:r>
                      <a:endParaRPr lang="es-CR" dirty="0"/>
                    </a:p>
                  </a:txBody>
                  <a:tcPr/>
                </a:tc>
                <a:tc>
                  <a:txBody>
                    <a:bodyPr/>
                    <a:lstStyle/>
                    <a:p>
                      <a:pPr algn="ctr"/>
                      <a:r>
                        <a:rPr lang="es-CR" dirty="0">
                          <a:effectLst/>
                        </a:rPr>
                        <a:t>0.266796</a:t>
                      </a:r>
                      <a:endParaRPr lang="es-CR" dirty="0"/>
                    </a:p>
                  </a:txBody>
                  <a:tcPr/>
                </a:tc>
                <a:extLst>
                  <a:ext uri="{0D108BD9-81ED-4DB2-BD59-A6C34878D82A}">
                    <a16:rowId xmlns:a16="http://schemas.microsoft.com/office/drawing/2014/main" val="245314999"/>
                  </a:ext>
                </a:extLst>
              </a:tr>
            </a:tbl>
          </a:graphicData>
        </a:graphic>
      </p:graphicFrame>
    </p:spTree>
    <p:extLst>
      <p:ext uri="{BB962C8B-B14F-4D97-AF65-F5344CB8AC3E}">
        <p14:creationId xmlns:p14="http://schemas.microsoft.com/office/powerpoint/2010/main" val="252733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3754" y="1210164"/>
            <a:ext cx="10515600" cy="4351338"/>
          </a:xfrm>
        </p:spPr>
        <p:txBody>
          <a:bodyPr>
            <a:normAutofit/>
          </a:bodyPr>
          <a:lstStyle/>
          <a:p>
            <a:r>
              <a:rPr lang="es-CR" sz="2400" dirty="0"/>
              <a:t>Medidas según los criterios de información : utilizamos la función CV().</a:t>
            </a:r>
          </a:p>
          <a:p>
            <a:endParaRPr lang="es-CR" sz="2400" dirty="0"/>
          </a:p>
        </p:txBody>
      </p:sp>
      <p:sp>
        <p:nvSpPr>
          <p:cNvPr id="4" name="Título 1"/>
          <p:cNvSpPr>
            <a:spLocks noGrp="1"/>
          </p:cNvSpPr>
          <p:nvPr>
            <p:ph type="title"/>
          </p:nvPr>
        </p:nvSpPr>
        <p:spPr>
          <a:xfrm>
            <a:off x="96714" y="48607"/>
            <a:ext cx="12010294" cy="760285"/>
          </a:xfrm>
        </p:spPr>
        <p:txBody>
          <a:bodyPr>
            <a:normAutofit/>
          </a:bodyPr>
          <a:lstStyle/>
          <a:p>
            <a:pPr algn="ctr"/>
            <a:r>
              <a:rPr lang="es-CR" dirty="0"/>
              <a:t>Medidas de rendimiento</a:t>
            </a:r>
          </a:p>
        </p:txBody>
      </p:sp>
      <p:pic>
        <p:nvPicPr>
          <p:cNvPr id="5" name="Imagen 4"/>
          <p:cNvPicPr>
            <a:picLocks noChangeAspect="1"/>
          </p:cNvPicPr>
          <p:nvPr/>
        </p:nvPicPr>
        <p:blipFill>
          <a:blip r:embed="rId2"/>
          <a:stretch>
            <a:fillRect/>
          </a:stretch>
        </p:blipFill>
        <p:spPr>
          <a:xfrm>
            <a:off x="3251321" y="1890346"/>
            <a:ext cx="3993742" cy="437051"/>
          </a:xfrm>
          <a:prstGeom prst="rect">
            <a:avLst/>
          </a:prstGeom>
        </p:spPr>
      </p:pic>
      <p:graphicFrame>
        <p:nvGraphicFramePr>
          <p:cNvPr id="7" name="Tabla 6"/>
          <p:cNvGraphicFramePr>
            <a:graphicFrameLocks noGrp="1"/>
          </p:cNvGraphicFramePr>
          <p:nvPr>
            <p:extLst>
              <p:ext uri="{D42A27DB-BD31-4B8C-83A1-F6EECF244321}">
                <p14:modId xmlns:p14="http://schemas.microsoft.com/office/powerpoint/2010/main" val="1148426358"/>
              </p:ext>
            </p:extLst>
          </p:nvPr>
        </p:nvGraphicFramePr>
        <p:xfrm>
          <a:off x="2266622" y="3007579"/>
          <a:ext cx="5963140" cy="2194560"/>
        </p:xfrm>
        <a:graphic>
          <a:graphicData uri="http://schemas.openxmlformats.org/drawingml/2006/table">
            <a:tbl>
              <a:tblPr firstRow="1" bandRow="1">
                <a:tableStyleId>{5C22544A-7EE6-4342-B048-85BDC9FD1C3A}</a:tableStyleId>
              </a:tblPr>
              <a:tblGrid>
                <a:gridCol w="2981570">
                  <a:extLst>
                    <a:ext uri="{9D8B030D-6E8A-4147-A177-3AD203B41FA5}">
                      <a16:colId xmlns:a16="http://schemas.microsoft.com/office/drawing/2014/main" val="3416671244"/>
                    </a:ext>
                  </a:extLst>
                </a:gridCol>
                <a:gridCol w="2981570">
                  <a:extLst>
                    <a:ext uri="{9D8B030D-6E8A-4147-A177-3AD203B41FA5}">
                      <a16:colId xmlns:a16="http://schemas.microsoft.com/office/drawing/2014/main" val="470041019"/>
                    </a:ext>
                  </a:extLst>
                </a:gridCol>
              </a:tblGrid>
              <a:tr h="358159">
                <a:tc>
                  <a:txBody>
                    <a:bodyPr/>
                    <a:lstStyle/>
                    <a:p>
                      <a:r>
                        <a:rPr lang="es-CR" dirty="0"/>
                        <a:t>Estadístico</a:t>
                      </a:r>
                    </a:p>
                  </a:txBody>
                  <a:tcPr/>
                </a:tc>
                <a:tc>
                  <a:txBody>
                    <a:bodyPr/>
                    <a:lstStyle/>
                    <a:p>
                      <a:pPr algn="ctr"/>
                      <a:r>
                        <a:rPr lang="es-CR" dirty="0"/>
                        <a:t>Valor</a:t>
                      </a:r>
                    </a:p>
                  </a:txBody>
                  <a:tcPr/>
                </a:tc>
                <a:extLst>
                  <a:ext uri="{0D108BD9-81ED-4DB2-BD59-A6C34878D82A}">
                    <a16:rowId xmlns:a16="http://schemas.microsoft.com/office/drawing/2014/main" val="4066703936"/>
                  </a:ext>
                </a:extLst>
              </a:tr>
              <a:tr h="358159">
                <a:tc>
                  <a:txBody>
                    <a:bodyPr/>
                    <a:lstStyle/>
                    <a:p>
                      <a:r>
                        <a:rPr lang="es-CR" dirty="0">
                          <a:effectLst/>
                        </a:rPr>
                        <a:t>CV</a:t>
                      </a:r>
                      <a:endParaRPr lang="es-CR" dirty="0"/>
                    </a:p>
                  </a:txBody>
                  <a:tcPr/>
                </a:tc>
                <a:tc>
                  <a:txBody>
                    <a:bodyPr/>
                    <a:lstStyle/>
                    <a:p>
                      <a:pPr algn="ctr"/>
                      <a:r>
                        <a:rPr lang="es-CR" dirty="0">
                          <a:effectLst/>
                        </a:rPr>
                        <a:t>167.2714550</a:t>
                      </a:r>
                      <a:endParaRPr lang="es-CR" dirty="0"/>
                    </a:p>
                  </a:txBody>
                  <a:tcPr/>
                </a:tc>
                <a:extLst>
                  <a:ext uri="{0D108BD9-81ED-4DB2-BD59-A6C34878D82A}">
                    <a16:rowId xmlns:a16="http://schemas.microsoft.com/office/drawing/2014/main" val="509302929"/>
                  </a:ext>
                </a:extLst>
              </a:tr>
              <a:tr h="358159">
                <a:tc>
                  <a:txBody>
                    <a:bodyPr/>
                    <a:lstStyle/>
                    <a:p>
                      <a:r>
                        <a:rPr lang="es-CR" dirty="0">
                          <a:effectLst/>
                        </a:rPr>
                        <a:t>AIC</a:t>
                      </a:r>
                      <a:endParaRPr lang="es-CR" dirty="0"/>
                    </a:p>
                  </a:txBody>
                  <a:tcPr/>
                </a:tc>
                <a:tc>
                  <a:txBody>
                    <a:bodyPr/>
                    <a:lstStyle/>
                    <a:p>
                      <a:pPr algn="ctr"/>
                      <a:r>
                        <a:rPr lang="es-CR" dirty="0">
                          <a:effectLst/>
                        </a:rPr>
                        <a:t>344.6403984</a:t>
                      </a:r>
                      <a:endParaRPr lang="es-CR" dirty="0"/>
                    </a:p>
                  </a:txBody>
                  <a:tcPr/>
                </a:tc>
                <a:extLst>
                  <a:ext uri="{0D108BD9-81ED-4DB2-BD59-A6C34878D82A}">
                    <a16:rowId xmlns:a16="http://schemas.microsoft.com/office/drawing/2014/main" val="2592228564"/>
                  </a:ext>
                </a:extLst>
              </a:tr>
              <a:tr h="358159">
                <a:tc>
                  <a:txBody>
                    <a:bodyPr/>
                    <a:lstStyle/>
                    <a:p>
                      <a:r>
                        <a:rPr lang="es-CR" dirty="0" err="1"/>
                        <a:t>AICc</a:t>
                      </a:r>
                      <a:endParaRPr lang="es-CR" dirty="0"/>
                    </a:p>
                  </a:txBody>
                  <a:tcPr/>
                </a:tc>
                <a:tc>
                  <a:txBody>
                    <a:bodyPr/>
                    <a:lstStyle/>
                    <a:p>
                      <a:pPr algn="ctr"/>
                      <a:r>
                        <a:rPr lang="es-CR" dirty="0">
                          <a:effectLst/>
                        </a:rPr>
                        <a:t>346.0403984</a:t>
                      </a:r>
                      <a:endParaRPr lang="es-CR" dirty="0"/>
                    </a:p>
                  </a:txBody>
                  <a:tcPr/>
                </a:tc>
                <a:extLst>
                  <a:ext uri="{0D108BD9-81ED-4DB2-BD59-A6C34878D82A}">
                    <a16:rowId xmlns:a16="http://schemas.microsoft.com/office/drawing/2014/main" val="2291223527"/>
                  </a:ext>
                </a:extLst>
              </a:tr>
              <a:tr h="358159">
                <a:tc>
                  <a:txBody>
                    <a:bodyPr/>
                    <a:lstStyle/>
                    <a:p>
                      <a:r>
                        <a:rPr lang="es-CR" dirty="0">
                          <a:effectLst/>
                        </a:rPr>
                        <a:t>BIC</a:t>
                      </a:r>
                      <a:endParaRPr lang="es-CR" dirty="0"/>
                    </a:p>
                  </a:txBody>
                  <a:tcPr/>
                </a:tc>
                <a:tc>
                  <a:txBody>
                    <a:bodyPr/>
                    <a:lstStyle/>
                    <a:p>
                      <a:pPr algn="ctr"/>
                      <a:r>
                        <a:rPr lang="es-CR" dirty="0">
                          <a:effectLst/>
                        </a:rPr>
                        <a:t>357.8685541</a:t>
                      </a:r>
                      <a:endParaRPr lang="es-CR" dirty="0"/>
                    </a:p>
                  </a:txBody>
                  <a:tcPr/>
                </a:tc>
                <a:extLst>
                  <a:ext uri="{0D108BD9-81ED-4DB2-BD59-A6C34878D82A}">
                    <a16:rowId xmlns:a16="http://schemas.microsoft.com/office/drawing/2014/main" val="2283459605"/>
                  </a:ext>
                </a:extLst>
              </a:tr>
              <a:tr h="358159">
                <a:tc>
                  <a:txBody>
                    <a:bodyPr/>
                    <a:lstStyle/>
                    <a:p>
                      <a:r>
                        <a:rPr lang="es-CR" dirty="0">
                          <a:effectLst/>
                        </a:rPr>
                        <a:t>AdjR2</a:t>
                      </a:r>
                      <a:endParaRPr lang="es-CR" dirty="0"/>
                    </a:p>
                  </a:txBody>
                  <a:tcPr/>
                </a:tc>
                <a:tc>
                  <a:txBody>
                    <a:bodyPr/>
                    <a:lstStyle/>
                    <a:p>
                      <a:pPr algn="ctr"/>
                      <a:r>
                        <a:rPr lang="es-CR" dirty="0">
                          <a:effectLst/>
                        </a:rPr>
                        <a:t>0.9180188</a:t>
                      </a:r>
                      <a:endParaRPr lang="es-CR" dirty="0"/>
                    </a:p>
                  </a:txBody>
                  <a:tcPr/>
                </a:tc>
                <a:extLst>
                  <a:ext uri="{0D108BD9-81ED-4DB2-BD59-A6C34878D82A}">
                    <a16:rowId xmlns:a16="http://schemas.microsoft.com/office/drawing/2014/main" val="245314999"/>
                  </a:ext>
                </a:extLst>
              </a:tr>
            </a:tbl>
          </a:graphicData>
        </a:graphic>
      </p:graphicFrame>
    </p:spTree>
    <p:extLst>
      <p:ext uri="{BB962C8B-B14F-4D97-AF65-F5344CB8AC3E}">
        <p14:creationId xmlns:p14="http://schemas.microsoft.com/office/powerpoint/2010/main" val="3398065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Los pronósticos en RTS</a:t>
            </a:r>
          </a:p>
        </p:txBody>
      </p:sp>
      <p:sp>
        <p:nvSpPr>
          <p:cNvPr id="5" name="Marcador de contenido 2"/>
          <p:cNvSpPr>
            <a:spLocks noGrp="1"/>
          </p:cNvSpPr>
          <p:nvPr>
            <p:ph idx="1"/>
          </p:nvPr>
        </p:nvSpPr>
        <p:spPr>
          <a:xfrm>
            <a:off x="140677" y="1107831"/>
            <a:ext cx="11948745" cy="4202724"/>
          </a:xfrm>
        </p:spPr>
        <p:txBody>
          <a:bodyPr>
            <a:normAutofit/>
          </a:bodyPr>
          <a:lstStyle/>
          <a:p>
            <a:pPr algn="just"/>
            <a:r>
              <a:rPr lang="es-CR" sz="2400" dirty="0"/>
              <a:t>Para obtener los pronósticos a partir de una regresión, necesitamos dos cosas. Si pensamos en lo que necesitábamos para estimar en una regresión para datos transversales, ¿qué son esos dos elementos? </a:t>
            </a:r>
          </a:p>
        </p:txBody>
      </p:sp>
      <p:pic>
        <p:nvPicPr>
          <p:cNvPr id="13314"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844" y="2471981"/>
            <a:ext cx="7845426" cy="39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33970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140677" y="914400"/>
                <a:ext cx="11948745" cy="5855677"/>
              </a:xfrm>
            </p:spPr>
            <p:txBody>
              <a:bodyPr>
                <a:normAutofit fontScale="92500" lnSpcReduction="10000"/>
              </a:bodyPr>
              <a:lstStyle/>
              <a:p>
                <a:pPr marL="0" indent="0">
                  <a:buNone/>
                </a:pPr>
                <a:r>
                  <a:rPr lang="es-CR" sz="2400" b="1" u="sng" dirty="0"/>
                  <a:t>Los valores ajustados</a:t>
                </a:r>
              </a:p>
              <a:p>
                <a:pPr marL="0" indent="0">
                  <a:buNone/>
                </a:pPr>
                <a:endParaRPr lang="es-CR" sz="2400" b="1" dirty="0"/>
              </a:p>
              <a:p>
                <a:pPr marL="0" indent="0">
                  <a:buNone/>
                </a:pPr>
                <a:r>
                  <a:rPr lang="es-CR" sz="2400" dirty="0"/>
                  <a:t>Sea la ecuación de los valores ajustados: </a:t>
                </a:r>
                <a14:m>
                  <m:oMath xmlns:m="http://schemas.openxmlformats.org/officeDocument/2006/math">
                    <m:r>
                      <a:rPr lang="es-CR" sz="2400" b="0" i="0" smtClean="0">
                        <a:latin typeface="Cambria Math" panose="02040503050406030204" pitchFamily="18" charset="0"/>
                      </a:rPr>
                      <m:t> </m:t>
                    </m:r>
                    <m:sSub>
                      <m:sSubPr>
                        <m:ctrlPr>
                          <a:rPr lang="es-CR" sz="2400" i="1">
                            <a:latin typeface="Cambria Math" panose="02040503050406030204" pitchFamily="18" charset="0"/>
                          </a:rPr>
                        </m:ctrlPr>
                      </m:sSubPr>
                      <m:e>
                        <m:acc>
                          <m:accPr>
                            <m:chr m:val="̂"/>
                            <m:ctrlPr>
                              <a:rPr lang="es-CR" sz="2400" b="0" i="1" smtClean="0">
                                <a:latin typeface="Cambria Math" panose="02040503050406030204" pitchFamily="18" charset="0"/>
                              </a:rPr>
                            </m:ctrlPr>
                          </m:accPr>
                          <m:e>
                            <m:r>
                              <a:rPr lang="es-CR" sz="2400" i="1">
                                <a:latin typeface="Cambria Math" panose="02040503050406030204" pitchFamily="18" charset="0"/>
                              </a:rPr>
                              <m:t>𝑦</m:t>
                            </m:r>
                          </m:e>
                        </m:acc>
                      </m:e>
                      <m:sub>
                        <m:r>
                          <a:rPr lang="es-CR" sz="2400" b="0" i="1">
                            <a:latin typeface="Cambria Math" panose="02040503050406030204" pitchFamily="18" charset="0"/>
                          </a:rPr>
                          <m:t>𝑡</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b="0" i="1">
                                <a:latin typeface="Cambria Math" panose="02040503050406030204" pitchFamily="18" charset="0"/>
                              </a:rPr>
                              <m:t>𝛽</m:t>
                            </m:r>
                          </m:e>
                        </m:acc>
                      </m:e>
                      <m:sub>
                        <m:r>
                          <a:rPr lang="es-CR" sz="2400" b="0" i="1">
                            <a:latin typeface="Cambria Math" panose="02040503050406030204" pitchFamily="18" charset="0"/>
                          </a:rPr>
                          <m:t>0</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b="0" i="1">
                                <a:latin typeface="Cambria Math" panose="02040503050406030204" pitchFamily="18" charset="0"/>
                              </a:rPr>
                              <m:t>𝛽</m:t>
                            </m:r>
                          </m:e>
                        </m:acc>
                      </m:e>
                      <m:sub>
                        <m:r>
                          <a:rPr lang="es-CR" sz="2400" b="0" i="1">
                            <a:latin typeface="Cambria Math" panose="02040503050406030204" pitchFamily="18" charset="0"/>
                          </a:rPr>
                          <m:t>1</m:t>
                        </m:r>
                      </m:sub>
                    </m:sSub>
                    <m:sSub>
                      <m:sSubPr>
                        <m:ctrlPr>
                          <a:rPr lang="es-CR" sz="2400" i="1">
                            <a:latin typeface="Cambria Math" panose="02040503050406030204" pitchFamily="18" charset="0"/>
                          </a:rPr>
                        </m:ctrlPr>
                      </m:sSubPr>
                      <m:e>
                        <m:r>
                          <a:rPr lang="es-CR" sz="2400" b="0" i="1">
                            <a:latin typeface="Cambria Math" panose="02040503050406030204" pitchFamily="18" charset="0"/>
                          </a:rPr>
                          <m:t>𝑥</m:t>
                        </m:r>
                      </m:e>
                      <m:sub>
                        <m:r>
                          <a:rPr lang="es-CR" sz="2400" b="0" i="1">
                            <a:latin typeface="Cambria Math" panose="02040503050406030204" pitchFamily="18" charset="0"/>
                          </a:rPr>
                          <m:t>1,</m:t>
                        </m:r>
                        <m:r>
                          <a:rPr lang="es-CR" sz="2400" b="0" i="1">
                            <a:latin typeface="Cambria Math" panose="02040503050406030204" pitchFamily="18" charset="0"/>
                          </a:rPr>
                          <m:t>𝑡</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b="0" i="1">
                                <a:latin typeface="Cambria Math" panose="02040503050406030204" pitchFamily="18" charset="0"/>
                              </a:rPr>
                              <m:t>𝛽</m:t>
                            </m:r>
                          </m:e>
                        </m:acc>
                      </m:e>
                      <m:sub>
                        <m:r>
                          <a:rPr lang="es-CR" sz="2400" b="0" i="1">
                            <a:latin typeface="Cambria Math" panose="02040503050406030204" pitchFamily="18" charset="0"/>
                          </a:rPr>
                          <m:t>2</m:t>
                        </m:r>
                      </m:sub>
                    </m:sSub>
                    <m:sSub>
                      <m:sSubPr>
                        <m:ctrlPr>
                          <a:rPr lang="es-CR" sz="2400" i="1">
                            <a:latin typeface="Cambria Math" panose="02040503050406030204" pitchFamily="18" charset="0"/>
                          </a:rPr>
                        </m:ctrlPr>
                      </m:sSubPr>
                      <m:e>
                        <m:r>
                          <a:rPr lang="es-CR" sz="2400" b="0" i="1">
                            <a:latin typeface="Cambria Math" panose="02040503050406030204" pitchFamily="18" charset="0"/>
                          </a:rPr>
                          <m:t>𝑥</m:t>
                        </m:r>
                      </m:e>
                      <m:sub>
                        <m:r>
                          <a:rPr lang="es-CR" sz="2400" b="0" i="1">
                            <a:latin typeface="Cambria Math" panose="02040503050406030204" pitchFamily="18" charset="0"/>
                          </a:rPr>
                          <m:t>2,</m:t>
                        </m:r>
                        <m:r>
                          <a:rPr lang="es-CR" sz="2400" b="0" i="1">
                            <a:latin typeface="Cambria Math" panose="02040503050406030204" pitchFamily="18" charset="0"/>
                          </a:rPr>
                          <m:t>𝑡</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b="0" i="1">
                                <a:latin typeface="Cambria Math" panose="02040503050406030204" pitchFamily="18" charset="0"/>
                              </a:rPr>
                              <m:t>𝛽</m:t>
                            </m:r>
                          </m:e>
                        </m:acc>
                      </m:e>
                      <m:sub>
                        <m:r>
                          <a:rPr lang="es-CR" sz="2400" b="0" i="1">
                            <a:latin typeface="Cambria Math" panose="02040503050406030204" pitchFamily="18" charset="0"/>
                          </a:rPr>
                          <m:t>𝑘</m:t>
                        </m:r>
                      </m:sub>
                    </m:sSub>
                    <m:sSub>
                      <m:sSubPr>
                        <m:ctrlPr>
                          <a:rPr lang="es-CR" sz="2400" i="1">
                            <a:latin typeface="Cambria Math" panose="02040503050406030204" pitchFamily="18" charset="0"/>
                          </a:rPr>
                        </m:ctrlPr>
                      </m:sSubPr>
                      <m:e>
                        <m:r>
                          <a:rPr lang="es-CR" sz="2400" b="0" i="1">
                            <a:latin typeface="Cambria Math" panose="02040503050406030204" pitchFamily="18" charset="0"/>
                          </a:rPr>
                          <m:t>𝑥</m:t>
                        </m:r>
                      </m:e>
                      <m:sub>
                        <m:r>
                          <a:rPr lang="es-CR" sz="2400" b="0" i="1">
                            <a:latin typeface="Cambria Math" panose="02040503050406030204" pitchFamily="18" charset="0"/>
                          </a:rPr>
                          <m:t>1,</m:t>
                        </m:r>
                        <m:r>
                          <a:rPr lang="es-CR" sz="2400" b="0" i="1">
                            <a:latin typeface="Cambria Math" panose="02040503050406030204" pitchFamily="18" charset="0"/>
                          </a:rPr>
                          <m:t>𝑘</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r>
                          <a:rPr lang="es-CR" sz="2400" b="0" i="1">
                            <a:latin typeface="Cambria Math" panose="02040503050406030204" pitchFamily="18" charset="0"/>
                          </a:rPr>
                          <m:t>𝜀</m:t>
                        </m:r>
                      </m:e>
                      <m:sub>
                        <m:r>
                          <a:rPr lang="es-CR" sz="2400" b="0" i="1">
                            <a:latin typeface="Cambria Math" panose="02040503050406030204" pitchFamily="18" charset="0"/>
                          </a:rPr>
                          <m:t>𝑡</m:t>
                        </m:r>
                      </m:sub>
                    </m:sSub>
                  </m:oMath>
                </a14:m>
                <a:endParaRPr lang="es-CR" sz="2400" dirty="0"/>
              </a:p>
              <a:p>
                <a:pPr marL="0" indent="0">
                  <a:buNone/>
                </a:pPr>
                <a:r>
                  <a:rPr lang="es-CR" sz="2400" dirty="0"/>
                  <a:t>                                                                            </a:t>
                </a:r>
                <a14:m>
                  <m:oMath xmlns:m="http://schemas.openxmlformats.org/officeDocument/2006/math">
                    <m:acc>
                      <m:accPr>
                        <m:chr m:val="̂"/>
                        <m:ctrlPr>
                          <a:rPr lang="es-CR" sz="2400" i="1">
                            <a:latin typeface="Cambria Math" panose="02040503050406030204" pitchFamily="18" charset="0"/>
                          </a:rPr>
                        </m:ctrlPr>
                      </m:accPr>
                      <m:e>
                        <m:r>
                          <a:rPr lang="es-CR" sz="2400" b="0" i="1">
                            <a:latin typeface="Cambria Math" panose="02040503050406030204" pitchFamily="18" charset="0"/>
                          </a:rPr>
                          <m:t>𝑦</m:t>
                        </m:r>
                      </m:e>
                    </m:acc>
                    <m:r>
                      <a:rPr lang="es-CR" sz="2400" b="0" i="1">
                        <a:latin typeface="Cambria Math" panose="02040503050406030204" pitchFamily="18" charset="0"/>
                      </a:rPr>
                      <m:t>=</m:t>
                    </m:r>
                    <m:r>
                      <a:rPr lang="es-CR" sz="2400" b="0" i="1">
                        <a:latin typeface="Cambria Math" panose="02040503050406030204" pitchFamily="18" charset="0"/>
                      </a:rPr>
                      <m:t>𝑋</m:t>
                    </m:r>
                    <m:acc>
                      <m:accPr>
                        <m:chr m:val="̂"/>
                        <m:ctrlPr>
                          <a:rPr lang="es-CR" sz="2400" i="1">
                            <a:latin typeface="Cambria Math" panose="02040503050406030204" pitchFamily="18" charset="0"/>
                          </a:rPr>
                        </m:ctrlPr>
                      </m:accPr>
                      <m:e>
                        <m:r>
                          <a:rPr lang="es-CR" sz="2400" b="0" i="1">
                            <a:latin typeface="Cambria Math" panose="02040503050406030204" pitchFamily="18" charset="0"/>
                          </a:rPr>
                          <m:t>𝛽</m:t>
                        </m:r>
                      </m:e>
                    </m:acc>
                    <m:r>
                      <a:rPr lang="es-CR" sz="2400" b="0" i="1">
                        <a:latin typeface="Cambria Math" panose="02040503050406030204" pitchFamily="18" charset="0"/>
                      </a:rPr>
                      <m:t>=</m:t>
                    </m:r>
                    <m:r>
                      <a:rPr lang="es-CR" sz="2400" b="0" i="1">
                        <a:latin typeface="Cambria Math" panose="02040503050406030204" pitchFamily="18" charset="0"/>
                      </a:rPr>
                      <m:t>𝑋</m:t>
                    </m:r>
                    <m:sSup>
                      <m:sSupPr>
                        <m:ctrlPr>
                          <a:rPr lang="es-CR" sz="2400" i="1">
                            <a:latin typeface="Cambria Math" panose="02040503050406030204" pitchFamily="18" charset="0"/>
                          </a:rPr>
                        </m:ctrlPr>
                      </m:sSupPr>
                      <m:e>
                        <m:d>
                          <m:dPr>
                            <m:ctrlPr>
                              <a:rPr lang="es-CR" sz="2400" i="1">
                                <a:latin typeface="Cambria Math" panose="02040503050406030204" pitchFamily="18" charset="0"/>
                              </a:rPr>
                            </m:ctrlPr>
                          </m:dPr>
                          <m:e>
                            <m:r>
                              <a:rPr lang="es-CR" sz="2400" b="0" i="1">
                                <a:latin typeface="Cambria Math" panose="02040503050406030204" pitchFamily="18" charset="0"/>
                              </a:rPr>
                              <m:t>𝑋</m:t>
                            </m:r>
                            <m:r>
                              <a:rPr lang="es-CR" sz="2400" b="0" i="1">
                                <a:latin typeface="Cambria Math" panose="02040503050406030204" pitchFamily="18" charset="0"/>
                              </a:rPr>
                              <m:t>´</m:t>
                            </m:r>
                            <m:r>
                              <a:rPr lang="es-CR" sz="2400" b="0" i="1">
                                <a:latin typeface="Cambria Math" panose="02040503050406030204" pitchFamily="18" charset="0"/>
                              </a:rPr>
                              <m:t>𝑋</m:t>
                            </m:r>
                          </m:e>
                        </m:d>
                      </m:e>
                      <m:sup>
                        <m:r>
                          <a:rPr lang="es-CR" sz="2400" b="0" i="1">
                            <a:latin typeface="Cambria Math" panose="02040503050406030204" pitchFamily="18" charset="0"/>
                          </a:rPr>
                          <m:t>−1</m:t>
                        </m:r>
                      </m:sup>
                    </m:sSup>
                    <m:r>
                      <a:rPr lang="es-CR" sz="2400" b="0" i="1">
                        <a:latin typeface="Cambria Math" panose="02040503050406030204" pitchFamily="18" charset="0"/>
                      </a:rPr>
                      <m:t>𝑋</m:t>
                    </m:r>
                    <m:r>
                      <a:rPr lang="es-CR" sz="2400" b="0" i="1">
                        <a:latin typeface="Cambria Math" panose="02040503050406030204" pitchFamily="18" charset="0"/>
                      </a:rPr>
                      <m:t>´</m:t>
                    </m:r>
                    <m:r>
                      <a:rPr lang="es-CR" sz="2400" b="0" i="1">
                        <a:latin typeface="Cambria Math" panose="02040503050406030204" pitchFamily="18" charset="0"/>
                      </a:rPr>
                      <m:t>𝑦</m:t>
                    </m:r>
                    <m:r>
                      <a:rPr lang="es-CR" sz="2400" b="0" i="1">
                        <a:latin typeface="Cambria Math" panose="02040503050406030204" pitchFamily="18" charset="0"/>
                      </a:rPr>
                      <m:t>=</m:t>
                    </m:r>
                    <m:r>
                      <a:rPr lang="es-CR" sz="2400" b="0" i="1">
                        <a:latin typeface="Cambria Math" panose="02040503050406030204" pitchFamily="18" charset="0"/>
                      </a:rPr>
                      <m:t>𝐻𝑦</m:t>
                    </m:r>
                  </m:oMath>
                </a14:m>
                <a:endParaRPr lang="es-CR" sz="2400" dirty="0"/>
              </a:p>
              <a:p>
                <a:pPr marL="0" indent="0">
                  <a:buNone/>
                </a:pPr>
                <a:r>
                  <a:rPr lang="es-CR" sz="2400" dirty="0"/>
                  <a:t> </a:t>
                </a:r>
              </a:p>
              <a:p>
                <a:pPr marL="0" indent="0">
                  <a:buNone/>
                </a:pPr>
                <a:r>
                  <a:rPr lang="es-CR" sz="2400" dirty="0"/>
                  <a:t>Utilizamos la matriz sombrero definida como:   </a:t>
                </a:r>
                <a14:m>
                  <m:oMath xmlns:m="http://schemas.openxmlformats.org/officeDocument/2006/math">
                    <m:r>
                      <a:rPr lang="es-CR" sz="2400" b="0" i="1">
                        <a:latin typeface="Cambria Math" panose="02040503050406030204" pitchFamily="18" charset="0"/>
                      </a:rPr>
                      <m:t>𝐻</m:t>
                    </m:r>
                    <m:r>
                      <a:rPr lang="es-CR" sz="2400" b="0" i="1">
                        <a:latin typeface="Cambria Math" panose="02040503050406030204" pitchFamily="18" charset="0"/>
                      </a:rPr>
                      <m:t>= </m:t>
                    </m:r>
                    <m:r>
                      <a:rPr lang="es-CR" sz="2400" b="0" i="1">
                        <a:latin typeface="Cambria Math" panose="02040503050406030204" pitchFamily="18" charset="0"/>
                      </a:rPr>
                      <m:t>𝑋</m:t>
                    </m:r>
                    <m:sSup>
                      <m:sSupPr>
                        <m:ctrlPr>
                          <a:rPr lang="es-CR" sz="2400" i="1">
                            <a:latin typeface="Cambria Math" panose="02040503050406030204" pitchFamily="18" charset="0"/>
                          </a:rPr>
                        </m:ctrlPr>
                      </m:sSupPr>
                      <m:e>
                        <m:d>
                          <m:dPr>
                            <m:ctrlPr>
                              <a:rPr lang="es-CR" sz="2400" i="1">
                                <a:latin typeface="Cambria Math" panose="02040503050406030204" pitchFamily="18" charset="0"/>
                              </a:rPr>
                            </m:ctrlPr>
                          </m:dPr>
                          <m:e>
                            <m:r>
                              <a:rPr lang="es-CR" sz="2400" b="0" i="1">
                                <a:latin typeface="Cambria Math" panose="02040503050406030204" pitchFamily="18" charset="0"/>
                              </a:rPr>
                              <m:t>𝑋</m:t>
                            </m:r>
                            <m:r>
                              <a:rPr lang="es-CR" sz="2400" b="0" i="1">
                                <a:latin typeface="Cambria Math" panose="02040503050406030204" pitchFamily="18" charset="0"/>
                              </a:rPr>
                              <m:t>´</m:t>
                            </m:r>
                            <m:r>
                              <a:rPr lang="es-CR" sz="2400" b="0" i="1">
                                <a:latin typeface="Cambria Math" panose="02040503050406030204" pitchFamily="18" charset="0"/>
                              </a:rPr>
                              <m:t>𝑋</m:t>
                            </m:r>
                          </m:e>
                        </m:d>
                      </m:e>
                      <m:sup>
                        <m:r>
                          <a:rPr lang="es-CR" sz="2400" b="0" i="1">
                            <a:latin typeface="Cambria Math" panose="02040503050406030204" pitchFamily="18" charset="0"/>
                          </a:rPr>
                          <m:t>−1</m:t>
                        </m:r>
                      </m:sup>
                    </m:sSup>
                    <m:r>
                      <a:rPr lang="es-CR" sz="2400" b="0" i="1">
                        <a:latin typeface="Cambria Math" panose="02040503050406030204" pitchFamily="18" charset="0"/>
                      </a:rPr>
                      <m:t>𝑋</m:t>
                    </m:r>
                    <m:r>
                      <a:rPr lang="es-CR" sz="2400" b="0" i="1">
                        <a:latin typeface="Cambria Math" panose="02040503050406030204" pitchFamily="18" charset="0"/>
                      </a:rPr>
                      <m:t>´</m:t>
                    </m:r>
                  </m:oMath>
                </a14:m>
                <a:endParaRPr lang="es-CR" sz="2400" dirty="0"/>
              </a:p>
              <a:p>
                <a:pPr marL="0" indent="0">
                  <a:buNone/>
                </a:pPr>
                <a:r>
                  <a:rPr lang="es-CR" sz="2400" dirty="0"/>
                  <a:t> </a:t>
                </a:r>
              </a:p>
              <a:p>
                <a:pPr marL="0" indent="0">
                  <a:buNone/>
                </a:pPr>
                <a:r>
                  <a:rPr lang="es-CR" sz="2400" dirty="0"/>
                  <a:t>En la obtención del valor </a:t>
                </a:r>
                <a14:m>
                  <m:oMath xmlns:m="http://schemas.openxmlformats.org/officeDocument/2006/math">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i="1">
                                <a:latin typeface="Cambria Math" panose="02040503050406030204" pitchFamily="18" charset="0"/>
                              </a:rPr>
                              <m:t>𝑦</m:t>
                            </m:r>
                          </m:e>
                        </m:acc>
                      </m:e>
                      <m:sub>
                        <m:r>
                          <a:rPr lang="es-CR" sz="2400" i="1">
                            <a:latin typeface="Cambria Math" panose="02040503050406030204" pitchFamily="18" charset="0"/>
                          </a:rPr>
                          <m:t>𝑡</m:t>
                        </m:r>
                      </m:sub>
                    </m:sSub>
                  </m:oMath>
                </a14:m>
                <a:r>
                  <a:rPr lang="es-CR" sz="2400" dirty="0"/>
                  <a:t>, nos interesa el valor de la matriz </a:t>
                </a:r>
                <a14:m>
                  <m:oMath xmlns:m="http://schemas.openxmlformats.org/officeDocument/2006/math">
                    <m:r>
                      <a:rPr lang="es-CR" sz="2400" i="1">
                        <a:latin typeface="Cambria Math" panose="02040503050406030204" pitchFamily="18" charset="0"/>
                      </a:rPr>
                      <m:t>𝐻</m:t>
                    </m:r>
                  </m:oMath>
                </a14:m>
                <a:r>
                  <a:rPr lang="es-CR" sz="2400" dirty="0"/>
                  <a:t> en un determinado momento </a:t>
                </a:r>
                <a14:m>
                  <m:oMath xmlns:m="http://schemas.openxmlformats.org/officeDocument/2006/math">
                    <m:r>
                      <a:rPr lang="es-CR" sz="2400" b="0" i="1" smtClean="0">
                        <a:latin typeface="Cambria Math" panose="02040503050406030204" pitchFamily="18" charset="0"/>
                      </a:rPr>
                      <m:t>𝑡</m:t>
                    </m:r>
                  </m:oMath>
                </a14:m>
                <a:r>
                  <a:rPr lang="es-CR" sz="2400" dirty="0"/>
                  <a:t>, definido entonces por sus diagonales:           </a:t>
                </a:r>
                <a14:m>
                  <m:oMath xmlns:m="http://schemas.openxmlformats.org/officeDocument/2006/math">
                    <m:sSub>
                      <m:sSubPr>
                        <m:ctrlPr>
                          <a:rPr lang="es-CR" sz="2400" i="1">
                            <a:latin typeface="Cambria Math" panose="02040503050406030204" pitchFamily="18" charset="0"/>
                          </a:rPr>
                        </m:ctrlPr>
                      </m:sSubPr>
                      <m:e>
                        <m:r>
                          <a:rPr lang="es-CR" sz="2400" b="0" i="1">
                            <a:latin typeface="Cambria Math" panose="02040503050406030204" pitchFamily="18" charset="0"/>
                          </a:rPr>
                          <m:t>𝐻</m:t>
                        </m:r>
                      </m:e>
                      <m:sub>
                        <m:r>
                          <a:rPr lang="es-CR" sz="2400" b="0" i="1">
                            <a:latin typeface="Cambria Math" panose="02040503050406030204" pitchFamily="18" charset="0"/>
                          </a:rPr>
                          <m:t>𝑡</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r>
                          <a:rPr lang="es-CR" sz="2400" b="0" i="1">
                            <a:latin typeface="Cambria Math" panose="02040503050406030204" pitchFamily="18" charset="0"/>
                          </a:rPr>
                          <m:t>h</m:t>
                        </m:r>
                      </m:e>
                      <m:sub>
                        <m:r>
                          <a:rPr lang="es-CR" sz="2400" b="0" i="1">
                            <a:latin typeface="Cambria Math" panose="02040503050406030204" pitchFamily="18" charset="0"/>
                          </a:rPr>
                          <m:t>1</m:t>
                        </m:r>
                      </m:sub>
                    </m:sSub>
                    <m:r>
                      <a:rPr lang="es-CR" sz="2400" b="0" i="1">
                        <a:latin typeface="Cambria Math" panose="02040503050406030204" pitchFamily="18" charset="0"/>
                      </a:rPr>
                      <m:t>,</m:t>
                    </m:r>
                    <m:sSub>
                      <m:sSubPr>
                        <m:ctrlPr>
                          <a:rPr lang="es-CR" sz="2400" i="1">
                            <a:latin typeface="Cambria Math" panose="02040503050406030204" pitchFamily="18" charset="0"/>
                          </a:rPr>
                        </m:ctrlPr>
                      </m:sSubPr>
                      <m:e>
                        <m:r>
                          <a:rPr lang="es-CR" sz="2400" b="0" i="1">
                            <a:latin typeface="Cambria Math" panose="02040503050406030204" pitchFamily="18" charset="0"/>
                          </a:rPr>
                          <m:t>h</m:t>
                        </m:r>
                      </m:e>
                      <m:sub>
                        <m:r>
                          <a:rPr lang="es-CR" sz="2400" b="0" i="1">
                            <a:latin typeface="Cambria Math" panose="02040503050406030204" pitchFamily="18" charset="0"/>
                          </a:rPr>
                          <m:t>2</m:t>
                        </m:r>
                      </m:sub>
                    </m:sSub>
                    <m:r>
                      <a:rPr lang="es-CR" sz="2400" b="0" i="1">
                        <a:latin typeface="Cambria Math" panose="02040503050406030204" pitchFamily="18" charset="0"/>
                      </a:rPr>
                      <m:t>,…, </m:t>
                    </m:r>
                    <m:sSub>
                      <m:sSubPr>
                        <m:ctrlPr>
                          <a:rPr lang="es-CR" sz="2400" i="1">
                            <a:latin typeface="Cambria Math" panose="02040503050406030204" pitchFamily="18" charset="0"/>
                          </a:rPr>
                        </m:ctrlPr>
                      </m:sSubPr>
                      <m:e>
                        <m:r>
                          <a:rPr lang="es-CR" sz="2400" b="0" i="1">
                            <a:latin typeface="Cambria Math" panose="02040503050406030204" pitchFamily="18" charset="0"/>
                          </a:rPr>
                          <m:t>h</m:t>
                        </m:r>
                      </m:e>
                      <m:sub>
                        <m:r>
                          <a:rPr lang="es-CR" sz="2400" b="0" i="1">
                            <a:latin typeface="Cambria Math" panose="02040503050406030204" pitchFamily="18" charset="0"/>
                          </a:rPr>
                          <m:t>𝑇</m:t>
                        </m:r>
                      </m:sub>
                    </m:sSub>
                    <m:r>
                      <a:rPr lang="es-CR" sz="2400" b="0" i="1">
                        <a:latin typeface="Cambria Math" panose="02040503050406030204" pitchFamily="18" charset="0"/>
                      </a:rPr>
                      <m:t>)</m:t>
                    </m:r>
                  </m:oMath>
                </a14:m>
                <a:endParaRPr lang="es-CR" sz="2400" dirty="0"/>
              </a:p>
              <a:p>
                <a:pPr marL="0" indent="0">
                  <a:buNone/>
                </a:pPr>
                <a:endParaRPr lang="es-CR" sz="2400" dirty="0"/>
              </a:p>
              <a:p>
                <a:pPr marL="0" indent="0">
                  <a:buNone/>
                </a:pPr>
                <a:r>
                  <a:rPr lang="es-CR" sz="2400" dirty="0"/>
                  <a:t>Los valores </a:t>
                </a:r>
                <a14:m>
                  <m:oMath xmlns:m="http://schemas.openxmlformats.org/officeDocument/2006/math">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h</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h</m:t>
                        </m:r>
                      </m:e>
                      <m:sub>
                        <m:r>
                          <a:rPr lang="es-CR" sz="2400" i="1">
                            <a:latin typeface="Cambria Math" panose="02040503050406030204" pitchFamily="18" charset="0"/>
                          </a:rPr>
                          <m:t>2</m:t>
                        </m:r>
                      </m:sub>
                    </m:sSub>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h</m:t>
                        </m:r>
                      </m:e>
                      <m:sub>
                        <m:r>
                          <a:rPr lang="es-CR" sz="2400" i="1">
                            <a:latin typeface="Cambria Math" panose="02040503050406030204" pitchFamily="18" charset="0"/>
                          </a:rPr>
                          <m:t>𝑇</m:t>
                        </m:r>
                      </m:sub>
                    </m:sSub>
                    <m:r>
                      <a:rPr lang="es-CR" sz="2400" i="1">
                        <a:latin typeface="Cambria Math" panose="02040503050406030204" pitchFamily="18" charset="0"/>
                      </a:rPr>
                      <m:t>)</m:t>
                    </m:r>
                  </m:oMath>
                </a14:m>
                <a:r>
                  <a:rPr lang="es-CR" sz="2400" dirty="0"/>
                  <a:t> se obtiene por validación cruzada a partir de la ecuación:</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400" b="0" i="1">
                          <a:latin typeface="Cambria Math" panose="02040503050406030204" pitchFamily="18" charset="0"/>
                        </a:rPr>
                        <m:t>𝐶𝑉</m:t>
                      </m:r>
                      <m:r>
                        <a:rPr lang="es-CR" sz="2400" b="0" i="1">
                          <a:latin typeface="Cambria Math" panose="02040503050406030204" pitchFamily="18" charset="0"/>
                        </a:rPr>
                        <m:t>=</m:t>
                      </m:r>
                      <m:f>
                        <m:fPr>
                          <m:ctrlPr>
                            <a:rPr lang="es-CR" sz="2400" i="1">
                              <a:latin typeface="Cambria Math" panose="02040503050406030204" pitchFamily="18" charset="0"/>
                            </a:rPr>
                          </m:ctrlPr>
                        </m:fPr>
                        <m:num>
                          <m:r>
                            <a:rPr lang="es-CR" sz="2400" b="0" i="1">
                              <a:latin typeface="Cambria Math" panose="02040503050406030204" pitchFamily="18" charset="0"/>
                            </a:rPr>
                            <m:t>1</m:t>
                          </m:r>
                        </m:num>
                        <m:den>
                          <m:r>
                            <a:rPr lang="es-CR" sz="2400" b="0" i="1">
                              <a:latin typeface="Cambria Math" panose="02040503050406030204" pitchFamily="18" charset="0"/>
                            </a:rPr>
                            <m:t>𝑇</m:t>
                          </m:r>
                        </m:den>
                      </m:f>
                      <m:nary>
                        <m:naryPr>
                          <m:chr m:val="∑"/>
                          <m:limLoc m:val="undOvr"/>
                          <m:ctrlPr>
                            <a:rPr lang="es-CR" sz="2400" i="1">
                              <a:latin typeface="Cambria Math" panose="02040503050406030204" pitchFamily="18" charset="0"/>
                            </a:rPr>
                          </m:ctrlPr>
                        </m:naryPr>
                        <m:sub>
                          <m:r>
                            <a:rPr lang="es-CR" sz="2400" b="0" i="1">
                              <a:latin typeface="Cambria Math" panose="02040503050406030204" pitchFamily="18" charset="0"/>
                            </a:rPr>
                            <m:t>𝑡</m:t>
                          </m:r>
                          <m:r>
                            <a:rPr lang="es-CR" sz="2400" b="0" i="1">
                              <a:latin typeface="Cambria Math" panose="02040503050406030204" pitchFamily="18" charset="0"/>
                            </a:rPr>
                            <m:t>=1</m:t>
                          </m:r>
                        </m:sub>
                        <m:sup>
                          <m:r>
                            <a:rPr lang="es-CR" sz="2400" b="0" i="1">
                              <a:latin typeface="Cambria Math" panose="02040503050406030204" pitchFamily="18" charset="0"/>
                            </a:rPr>
                            <m:t>𝑇</m:t>
                          </m:r>
                        </m:sup>
                        <m:e>
                          <m:sSup>
                            <m:sSupPr>
                              <m:ctrlPr>
                                <a:rPr lang="es-CR" sz="2400" i="1">
                                  <a:latin typeface="Cambria Math" panose="02040503050406030204" pitchFamily="18" charset="0"/>
                                </a:rPr>
                              </m:ctrlPr>
                            </m:sSupPr>
                            <m:e>
                              <m:d>
                                <m:dPr>
                                  <m:begChr m:val="["/>
                                  <m:endChr m:val="]"/>
                                  <m:ctrlPr>
                                    <a:rPr lang="es-CR" sz="2400" i="1">
                                      <a:latin typeface="Cambria Math" panose="02040503050406030204" pitchFamily="18" charset="0"/>
                                    </a:rPr>
                                  </m:ctrlPr>
                                </m:dPr>
                                <m:e>
                                  <m:f>
                                    <m:fPr>
                                      <m:ctrlPr>
                                        <a:rPr lang="es-CR" sz="2400" i="1">
                                          <a:latin typeface="Cambria Math" panose="02040503050406030204" pitchFamily="18" charset="0"/>
                                        </a:rPr>
                                      </m:ctrlPr>
                                    </m:fPr>
                                    <m:num>
                                      <m:sSub>
                                        <m:sSubPr>
                                          <m:ctrlPr>
                                            <a:rPr lang="es-CR" sz="2400" i="1">
                                              <a:latin typeface="Cambria Math" panose="02040503050406030204" pitchFamily="18" charset="0"/>
                                            </a:rPr>
                                          </m:ctrlPr>
                                        </m:sSubPr>
                                        <m:e>
                                          <m:r>
                                            <a:rPr lang="es-CR" sz="2400" b="0" i="1">
                                              <a:latin typeface="Cambria Math" panose="02040503050406030204" pitchFamily="18" charset="0"/>
                                            </a:rPr>
                                            <m:t>𝑒</m:t>
                                          </m:r>
                                        </m:e>
                                        <m:sub>
                                          <m:r>
                                            <a:rPr lang="es-CR" sz="2400" b="0" i="1">
                                              <a:latin typeface="Cambria Math" panose="02040503050406030204" pitchFamily="18" charset="0"/>
                                            </a:rPr>
                                            <m:t>𝑡</m:t>
                                          </m:r>
                                        </m:sub>
                                      </m:sSub>
                                    </m:num>
                                    <m:den>
                                      <m:r>
                                        <a:rPr lang="es-CR" sz="2400" b="0" i="1">
                                          <a:latin typeface="Cambria Math" panose="02040503050406030204" pitchFamily="18" charset="0"/>
                                        </a:rPr>
                                        <m:t>1−</m:t>
                                      </m:r>
                                      <m:sSub>
                                        <m:sSubPr>
                                          <m:ctrlPr>
                                            <a:rPr lang="es-CR" sz="2400" i="1">
                                              <a:latin typeface="Cambria Math" panose="02040503050406030204" pitchFamily="18" charset="0"/>
                                            </a:rPr>
                                          </m:ctrlPr>
                                        </m:sSubPr>
                                        <m:e>
                                          <m:r>
                                            <a:rPr lang="es-CR" sz="2400" b="0" i="1">
                                              <a:latin typeface="Cambria Math" panose="02040503050406030204" pitchFamily="18" charset="0"/>
                                            </a:rPr>
                                            <m:t>h</m:t>
                                          </m:r>
                                        </m:e>
                                        <m:sub>
                                          <m:r>
                                            <a:rPr lang="es-CR" sz="2400" b="0" i="1">
                                              <a:latin typeface="Cambria Math" panose="02040503050406030204" pitchFamily="18" charset="0"/>
                                            </a:rPr>
                                            <m:t>𝑡</m:t>
                                          </m:r>
                                        </m:sub>
                                      </m:sSub>
                                    </m:den>
                                  </m:f>
                                </m:e>
                              </m:d>
                            </m:e>
                            <m:sup>
                              <m:r>
                                <a:rPr lang="es-CR" sz="2400" b="0" i="1">
                                  <a:latin typeface="Cambria Math" panose="02040503050406030204" pitchFamily="18" charset="0"/>
                                </a:rPr>
                                <m:t>2</m:t>
                              </m:r>
                            </m:sup>
                          </m:sSup>
                        </m:e>
                      </m:nary>
                    </m:oMath>
                  </m:oMathPara>
                </a14:m>
                <a:endParaRPr lang="es-CR" dirty="0"/>
              </a:p>
              <a:p>
                <a:pPr marL="0" indent="0">
                  <a:buNone/>
                </a:pPr>
                <a:endParaRPr lang="es-CR" sz="2400" b="1" dirty="0"/>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140677" y="914400"/>
                <a:ext cx="11948745" cy="5855677"/>
              </a:xfrm>
              <a:blipFill>
                <a:blip r:embed="rId2"/>
                <a:stretch>
                  <a:fillRect l="-663" t="-1769"/>
                </a:stretch>
              </a:blipFill>
            </p:spPr>
            <p:txBody>
              <a:bodyPr/>
              <a:lstStyle/>
              <a:p>
                <a:r>
                  <a:rPr lang="es-CR">
                    <a:noFill/>
                  </a:rPr>
                  <a:t> </a:t>
                </a:r>
              </a:p>
            </p:txBody>
          </p:sp>
        </mc:Fallback>
      </mc:AlternateContent>
      <p:sp>
        <p:nvSpPr>
          <p:cNvPr id="7" name="Título 1"/>
          <p:cNvSpPr txBox="1">
            <a:spLocks/>
          </p:cNvSpPr>
          <p:nvPr/>
        </p:nvSpPr>
        <p:spPr>
          <a:xfrm>
            <a:off x="96714" y="48607"/>
            <a:ext cx="12010294" cy="760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Los pronósticos en RTS</a:t>
            </a:r>
            <a:endParaRPr lang="es-CR" dirty="0"/>
          </a:p>
        </p:txBody>
      </p:sp>
    </p:spTree>
    <p:extLst>
      <p:ext uri="{BB962C8B-B14F-4D97-AF65-F5344CB8AC3E}">
        <p14:creationId xmlns:p14="http://schemas.microsoft.com/office/powerpoint/2010/main" val="95078541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40677" y="914400"/>
                <a:ext cx="11948745" cy="5855677"/>
              </a:xfrm>
            </p:spPr>
            <p:txBody>
              <a:bodyPr>
                <a:normAutofit fontScale="85000" lnSpcReduction="20000"/>
              </a:bodyPr>
              <a:lstStyle/>
              <a:p>
                <a:pPr marL="0" indent="0">
                  <a:buNone/>
                </a:pPr>
                <a:r>
                  <a:rPr lang="es-CR" sz="2400" b="1" u="sng" dirty="0"/>
                  <a:t>Los pronósticos</a:t>
                </a:r>
              </a:p>
              <a:p>
                <a:pPr marL="0" indent="0">
                  <a:buNone/>
                </a:pPr>
                <a:endParaRPr lang="es-CR" sz="2400" b="1" dirty="0"/>
              </a:p>
              <a:p>
                <a:pPr marL="0" indent="0">
                  <a:buNone/>
                </a:pPr>
                <a:r>
                  <a:rPr lang="es-CR" sz="2400" dirty="0"/>
                  <a:t>Sea </a:t>
                </a:r>
                <a14:m>
                  <m:oMath xmlns:m="http://schemas.openxmlformats.org/officeDocument/2006/math">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oMath>
                </a14:m>
                <a:r>
                  <a:rPr lang="es-CR" sz="2400" dirty="0"/>
                  <a:t> el vector sobre el horizonte de pronóstico </a:t>
                </a:r>
                <a:r>
                  <a:rPr lang="es-CR" sz="2400" i="1" dirty="0"/>
                  <a:t>H. </a:t>
                </a:r>
                <a:r>
                  <a:rPr lang="es-CR" sz="2400" dirty="0"/>
                  <a:t>Los valores pronósticos se obtiene a partir de la ecuación: </a:t>
                </a:r>
                <a:endParaRPr lang="es-CR" sz="2400" i="1" dirty="0"/>
              </a:p>
              <a:p>
                <a:pPr marL="0" indent="0">
                  <a:buNone/>
                </a:pPr>
                <a14:m>
                  <m:oMathPara xmlns:m="http://schemas.openxmlformats.org/officeDocument/2006/math">
                    <m:oMathParaPr>
                      <m:jc m:val="centerGroup"/>
                    </m:oMathParaPr>
                    <m:oMath xmlns:m="http://schemas.openxmlformats.org/officeDocument/2006/math">
                      <m:acc>
                        <m:accPr>
                          <m:chr m:val="̂"/>
                          <m:ctrlPr>
                            <a:rPr lang="es-CR" sz="2400" b="1" i="1">
                              <a:latin typeface="Cambria Math" panose="02040503050406030204" pitchFamily="18" charset="0"/>
                            </a:rPr>
                          </m:ctrlPr>
                        </m:accPr>
                        <m:e>
                          <m:r>
                            <a:rPr lang="es-CR" sz="2400" b="1" i="1">
                              <a:latin typeface="Cambria Math" panose="02040503050406030204" pitchFamily="18" charset="0"/>
                            </a:rPr>
                            <m:t>𝒚</m:t>
                          </m:r>
                        </m:e>
                      </m:acc>
                      <m:r>
                        <a:rPr lang="es-CR" sz="2400" b="1" i="1">
                          <a:latin typeface="Cambria Math" panose="02040503050406030204" pitchFamily="18" charset="0"/>
                        </a:rPr>
                        <m:t>=</m:t>
                      </m:r>
                      <m:r>
                        <a:rPr lang="es-CR" sz="2400" b="0" i="1" smtClean="0">
                          <a:latin typeface="Cambria Math" panose="02040503050406030204" pitchFamily="18" charset="0"/>
                        </a:rPr>
                        <m:t> </m:t>
                      </m:r>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acc>
                        <m:accPr>
                          <m:chr m:val="̂"/>
                          <m:ctrlPr>
                            <a:rPr lang="es-CR" sz="2400" b="1" i="1">
                              <a:latin typeface="Cambria Math" panose="02040503050406030204" pitchFamily="18" charset="0"/>
                            </a:rPr>
                          </m:ctrlPr>
                        </m:accPr>
                        <m:e>
                          <m:r>
                            <a:rPr lang="es-CR" sz="2400" b="1" i="1">
                              <a:latin typeface="Cambria Math" panose="02040503050406030204" pitchFamily="18" charset="0"/>
                            </a:rPr>
                            <m:t>𝜷</m:t>
                          </m:r>
                        </m:e>
                      </m:acc>
                      <m:r>
                        <a:rPr lang="es-CR" sz="2400" b="1" i="1">
                          <a:latin typeface="Cambria Math" panose="02040503050406030204" pitchFamily="18" charset="0"/>
                        </a:rPr>
                        <m:t>=</m:t>
                      </m:r>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sSup>
                        <m:sSupPr>
                          <m:ctrlPr>
                            <a:rPr lang="es-CR" sz="2400" b="1" i="1">
                              <a:latin typeface="Cambria Math" panose="02040503050406030204" pitchFamily="18" charset="0"/>
                            </a:rPr>
                          </m:ctrlPr>
                        </m:sSupPr>
                        <m:e>
                          <m:d>
                            <m:dPr>
                              <m:ctrlPr>
                                <a:rPr lang="es-CR" sz="2400" b="1" i="1">
                                  <a:latin typeface="Cambria Math" panose="02040503050406030204" pitchFamily="18" charset="0"/>
                                </a:rPr>
                              </m:ctrlPr>
                            </m:dPr>
                            <m:e>
                              <m:r>
                                <a:rPr lang="es-CR" sz="2400" b="1" i="1">
                                  <a:latin typeface="Cambria Math" panose="02040503050406030204" pitchFamily="18" charset="0"/>
                                </a:rPr>
                                <m:t>𝑿</m:t>
                              </m:r>
                              <m:r>
                                <a:rPr lang="es-CR" sz="2400" b="1" i="1">
                                  <a:latin typeface="Cambria Math" panose="02040503050406030204" pitchFamily="18" charset="0"/>
                                </a:rPr>
                                <m:t>´</m:t>
                              </m:r>
                              <m:r>
                                <a:rPr lang="es-CR" sz="2400" b="1" i="1">
                                  <a:latin typeface="Cambria Math" panose="02040503050406030204" pitchFamily="18" charset="0"/>
                                </a:rPr>
                                <m:t>𝑿</m:t>
                              </m:r>
                            </m:e>
                          </m:d>
                        </m:e>
                        <m:sup>
                          <m:r>
                            <a:rPr lang="es-CR" sz="2400" b="1" i="1">
                              <a:latin typeface="Cambria Math" panose="02040503050406030204" pitchFamily="18" charset="0"/>
                            </a:rPr>
                            <m:t>−</m:t>
                          </m:r>
                          <m:r>
                            <a:rPr lang="es-CR" sz="2400" b="1" i="1">
                              <a:latin typeface="Cambria Math" panose="02040503050406030204" pitchFamily="18" charset="0"/>
                            </a:rPr>
                            <m:t>𝟏</m:t>
                          </m:r>
                        </m:sup>
                      </m:sSup>
                      <m:r>
                        <a:rPr lang="es-CR" sz="2400" b="1" i="1">
                          <a:latin typeface="Cambria Math" panose="02040503050406030204" pitchFamily="18" charset="0"/>
                        </a:rPr>
                        <m:t>𝑿</m:t>
                      </m:r>
                      <m:r>
                        <a:rPr lang="es-CR" sz="2400" b="1" i="1">
                          <a:latin typeface="Cambria Math" panose="02040503050406030204" pitchFamily="18" charset="0"/>
                        </a:rPr>
                        <m:t>´</m:t>
                      </m:r>
                      <m:r>
                        <a:rPr lang="es-CR" sz="2400" b="1" i="1">
                          <a:latin typeface="Cambria Math" panose="02040503050406030204" pitchFamily="18" charset="0"/>
                        </a:rPr>
                        <m:t>𝒚</m:t>
                      </m:r>
                      <m:r>
                        <a:rPr lang="es-CR" sz="2400" b="1" i="1">
                          <a:latin typeface="Cambria Math" panose="02040503050406030204" pitchFamily="18" charset="0"/>
                        </a:rPr>
                        <m:t> </m:t>
                      </m:r>
                    </m:oMath>
                  </m:oMathPara>
                </a14:m>
                <a:endParaRPr lang="es-CR" sz="2400" dirty="0"/>
              </a:p>
              <a:p>
                <a:pPr marL="0" indent="0">
                  <a:buNone/>
                </a:pPr>
                <a:r>
                  <a:rPr lang="es-CR" sz="2400" b="1" u="sng" dirty="0"/>
                  <a:t>La variancia de los pronósticos</a:t>
                </a:r>
                <a:endParaRPr lang="es-CR" sz="2400" u="sng" dirty="0"/>
              </a:p>
              <a:p>
                <a:pPr marL="0" indent="0">
                  <a:buNone/>
                </a:pPr>
                <a:r>
                  <a:rPr lang="es-CR" sz="2400" b="1" dirty="0"/>
                  <a:t> </a:t>
                </a:r>
                <a:endParaRPr lang="es-CR" sz="2400" dirty="0"/>
              </a:p>
              <a:p>
                <a:pPr marL="0" indent="0">
                  <a:buNone/>
                </a:pPr>
                <a:r>
                  <a:rPr lang="es-CR" sz="2400" dirty="0"/>
                  <a:t>La variancia está dada por la ecuación:  </a:t>
                </a:r>
                <a14:m>
                  <m:oMath xmlns:m="http://schemas.openxmlformats.org/officeDocument/2006/math">
                    <m:sSubSup>
                      <m:sSubSupPr>
                        <m:ctrlPr>
                          <a:rPr lang="es-CR" sz="2400" i="1">
                            <a:latin typeface="Cambria Math" panose="02040503050406030204" pitchFamily="18" charset="0"/>
                          </a:rPr>
                        </m:ctrlPr>
                      </m:sSubSup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b>
                        <m:r>
                          <a:rPr lang="es-CR" sz="2400" i="1">
                            <a:latin typeface="Cambria Math" panose="02040503050406030204" pitchFamily="18" charset="0"/>
                          </a:rPr>
                          <m:t>𝑒</m:t>
                        </m:r>
                      </m:sub>
                      <m:sup>
                        <m:r>
                          <a:rPr lang="es-CR" sz="2400" i="1">
                            <a:latin typeface="Cambria Math" panose="02040503050406030204" pitchFamily="18" charset="0"/>
                          </a:rPr>
                          <m:t>2</m:t>
                        </m:r>
                      </m:sup>
                    </m:sSubSup>
                    <m:r>
                      <a:rPr lang="es-CR" sz="2400" i="1">
                        <a:latin typeface="Cambria Math" panose="02040503050406030204" pitchFamily="18" charset="0"/>
                      </a:rPr>
                      <m:t> [1+</m:t>
                    </m:r>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sSup>
                      <m:sSupPr>
                        <m:ctrlPr>
                          <a:rPr lang="es-CR" sz="2400" b="1" i="1">
                            <a:latin typeface="Cambria Math" panose="02040503050406030204" pitchFamily="18" charset="0"/>
                          </a:rPr>
                        </m:ctrlPr>
                      </m:sSupPr>
                      <m:e>
                        <m:d>
                          <m:dPr>
                            <m:ctrlPr>
                              <a:rPr lang="es-CR" sz="2400" b="1" i="1">
                                <a:latin typeface="Cambria Math" panose="02040503050406030204" pitchFamily="18" charset="0"/>
                              </a:rPr>
                            </m:ctrlPr>
                          </m:dPr>
                          <m:e>
                            <m:r>
                              <a:rPr lang="es-CR" sz="2400" b="1" i="1">
                                <a:latin typeface="Cambria Math" panose="02040503050406030204" pitchFamily="18" charset="0"/>
                              </a:rPr>
                              <m:t>𝑿</m:t>
                            </m:r>
                            <m:r>
                              <a:rPr lang="es-CR" sz="2400" b="1" i="1">
                                <a:latin typeface="Cambria Math" panose="02040503050406030204" pitchFamily="18" charset="0"/>
                              </a:rPr>
                              <m:t>´</m:t>
                            </m:r>
                            <m:r>
                              <a:rPr lang="es-CR" sz="2400" b="1" i="1">
                                <a:latin typeface="Cambria Math" panose="02040503050406030204" pitchFamily="18" charset="0"/>
                              </a:rPr>
                              <m:t>𝑿</m:t>
                            </m:r>
                          </m:e>
                        </m:d>
                      </m:e>
                      <m:sup>
                        <m:r>
                          <a:rPr lang="es-CR" sz="2400" b="1" i="1">
                            <a:latin typeface="Cambria Math" panose="02040503050406030204" pitchFamily="18" charset="0"/>
                          </a:rPr>
                          <m:t>−</m:t>
                        </m:r>
                        <m:r>
                          <a:rPr lang="es-CR" sz="2400" b="1" i="1">
                            <a:latin typeface="Cambria Math" panose="02040503050406030204" pitchFamily="18" charset="0"/>
                          </a:rPr>
                          <m:t>𝟏</m:t>
                        </m:r>
                      </m:sup>
                    </m:sSup>
                    <m:d>
                      <m:dPr>
                        <m:ctrlPr>
                          <a:rPr lang="es-CR" sz="2400" i="1">
                            <a:latin typeface="Cambria Math" panose="02040503050406030204" pitchFamily="18" charset="0"/>
                          </a:rPr>
                        </m:ctrlPr>
                      </m:dPr>
                      <m:e>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e>
                    </m:d>
                    <m:r>
                      <a:rPr lang="es-CR" sz="2400" i="1">
                        <a:latin typeface="Cambria Math" panose="02040503050406030204" pitchFamily="18" charset="0"/>
                      </a:rPr>
                      <m:t>´]</m:t>
                    </m:r>
                  </m:oMath>
                </a14:m>
                <a:endParaRPr lang="es-CR" sz="2400" dirty="0"/>
              </a:p>
              <a:p>
                <a:pPr marL="0" indent="0">
                  <a:buNone/>
                </a:pPr>
                <a:endParaRPr lang="es-CR" sz="2400" dirty="0"/>
              </a:p>
              <a:p>
                <a:pPr marL="0" indent="0">
                  <a:buNone/>
                </a:pPr>
                <a:r>
                  <a:rPr lang="es-CR" sz="2400" b="1" u="sng" dirty="0"/>
                  <a:t>Intervalos de confianza</a:t>
                </a:r>
              </a:p>
              <a:p>
                <a:pPr marL="0" indent="0">
                  <a:buNone/>
                </a:pPr>
                <a:endParaRPr lang="es-CR" sz="2400" dirty="0"/>
              </a:p>
              <a:p>
                <a:pPr marL="0" indent="0">
                  <a:buNone/>
                </a:pPr>
                <a:r>
                  <a:rPr lang="es-CR" sz="2400" dirty="0"/>
                  <a:t>Finalmente, el intervalo de confianza de los pronósticos se define como:</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400" b="0" i="0" smtClean="0">
                          <a:latin typeface="Cambria Math" panose="02040503050406030204" pitchFamily="18" charset="0"/>
                        </a:rPr>
                        <m:t> </m:t>
                      </m:r>
                      <m:acc>
                        <m:accPr>
                          <m:chr m:val="̂"/>
                          <m:ctrlPr>
                            <a:rPr lang="es-CR" sz="2400" b="1" i="1">
                              <a:latin typeface="Cambria Math" panose="02040503050406030204" pitchFamily="18" charset="0"/>
                            </a:rPr>
                          </m:ctrlPr>
                        </m:accPr>
                        <m:e>
                          <m:r>
                            <a:rPr lang="es-CR" sz="2400" b="1" i="1">
                              <a:latin typeface="Cambria Math" panose="02040503050406030204" pitchFamily="18" charset="0"/>
                            </a:rPr>
                            <m:t>𝒚</m:t>
                          </m:r>
                        </m:e>
                      </m:acc>
                      <m:r>
                        <a:rPr lang="es-CR" sz="2400" b="1" i="1">
                          <a:latin typeface="Cambria Math" panose="02040503050406030204" pitchFamily="18" charset="0"/>
                        </a:rPr>
                        <m:t> ±</m:t>
                      </m:r>
                      <m:sSub>
                        <m:sSubPr>
                          <m:ctrlPr>
                            <a:rPr lang="es-CR" sz="2400" b="1" i="1">
                              <a:latin typeface="Cambria Math" panose="02040503050406030204" pitchFamily="18" charset="0"/>
                            </a:rPr>
                          </m:ctrlPr>
                        </m:sSubPr>
                        <m:e>
                          <m:r>
                            <a:rPr lang="es-CR" sz="2400" b="1" i="1">
                              <a:latin typeface="Cambria Math" panose="02040503050406030204" pitchFamily="18" charset="0"/>
                            </a:rPr>
                            <m:t>𝒕</m:t>
                          </m:r>
                        </m:e>
                        <m:sub>
                          <m:r>
                            <a:rPr lang="es-CR" sz="2400" b="1" i="1">
                              <a:latin typeface="Cambria Math" panose="02040503050406030204" pitchFamily="18" charset="0"/>
                            </a:rPr>
                            <m:t>𝟏</m:t>
                          </m:r>
                          <m:r>
                            <a:rPr lang="es-CR" sz="2400" b="1" i="1">
                              <a:latin typeface="Cambria Math" panose="02040503050406030204" pitchFamily="18" charset="0"/>
                            </a:rPr>
                            <m:t>−</m:t>
                          </m:r>
                          <m:f>
                            <m:fPr>
                              <m:ctrlPr>
                                <a:rPr lang="es-CR" sz="2400" b="1" i="1">
                                  <a:latin typeface="Cambria Math" panose="02040503050406030204" pitchFamily="18" charset="0"/>
                                </a:rPr>
                              </m:ctrlPr>
                            </m:fPr>
                            <m:num>
                              <m:r>
                                <a:rPr lang="es-CR" sz="2400" b="1" i="1">
                                  <a:latin typeface="Cambria Math" panose="02040503050406030204" pitchFamily="18" charset="0"/>
                                </a:rPr>
                                <m:t>𝜶</m:t>
                              </m:r>
                            </m:num>
                            <m:den>
                              <m:r>
                                <a:rPr lang="es-CR" sz="2400" b="1" i="1">
                                  <a:latin typeface="Cambria Math" panose="02040503050406030204" pitchFamily="18" charset="0"/>
                                </a:rPr>
                                <m:t>𝟐</m:t>
                              </m:r>
                            </m:den>
                          </m:f>
                          <m:r>
                            <a:rPr lang="es-CR" sz="2400" b="1" i="1">
                              <a:latin typeface="Cambria Math" panose="02040503050406030204" pitchFamily="18" charset="0"/>
                            </a:rPr>
                            <m:t>;</m:t>
                          </m:r>
                          <m:r>
                            <a:rPr lang="es-CR" sz="2400" b="1" i="1">
                              <a:latin typeface="Cambria Math" panose="02040503050406030204" pitchFamily="18" charset="0"/>
                            </a:rPr>
                            <m:t>𝟏</m:t>
                          </m:r>
                          <m:r>
                            <a:rPr lang="es-CR" sz="2400" b="1" i="1">
                              <a:latin typeface="Cambria Math" panose="02040503050406030204" pitchFamily="18" charset="0"/>
                            </a:rPr>
                            <m:t>−</m:t>
                          </m:r>
                          <m:r>
                            <a:rPr lang="es-CR" sz="2400" b="1" i="1">
                              <a:latin typeface="Cambria Math" panose="02040503050406030204" pitchFamily="18" charset="0"/>
                            </a:rPr>
                            <m:t>𝜶</m:t>
                          </m:r>
                        </m:sub>
                      </m:sSub>
                      <m:sSubSup>
                        <m:sSubSupPr>
                          <m:ctrlPr>
                            <a:rPr lang="es-CR" sz="2400" i="1">
                              <a:latin typeface="Cambria Math" panose="02040503050406030204" pitchFamily="18" charset="0"/>
                            </a:rPr>
                          </m:ctrlPr>
                        </m:sSubSupPr>
                        <m:e>
                          <m:acc>
                            <m:accPr>
                              <m:chr m:val="̂"/>
                              <m:ctrlPr>
                                <a:rPr lang="es-CR" sz="2400" i="1">
                                  <a:latin typeface="Cambria Math" panose="02040503050406030204" pitchFamily="18" charset="0"/>
                                </a:rPr>
                              </m:ctrlPr>
                            </m:accPr>
                            <m:e>
                              <m:r>
                                <a:rPr lang="es-CR" sz="2400" i="1">
                                  <a:latin typeface="Cambria Math" panose="02040503050406030204" pitchFamily="18" charset="0"/>
                                </a:rPr>
                                <m:t>𝜎</m:t>
                              </m:r>
                            </m:e>
                          </m:acc>
                        </m:e>
                        <m:sub>
                          <m:r>
                            <a:rPr lang="es-CR" sz="2400" i="1">
                              <a:latin typeface="Cambria Math" panose="02040503050406030204" pitchFamily="18" charset="0"/>
                            </a:rPr>
                            <m:t>𝑒</m:t>
                          </m:r>
                        </m:sub>
                        <m:sup>
                          <m:r>
                            <a:rPr lang="es-CR" sz="2400" i="1">
                              <a:latin typeface="Cambria Math" panose="02040503050406030204" pitchFamily="18" charset="0"/>
                            </a:rPr>
                            <m:t>2</m:t>
                          </m:r>
                        </m:sup>
                      </m:sSubSup>
                      <m:rad>
                        <m:radPr>
                          <m:degHide m:val="on"/>
                          <m:ctrlPr>
                            <a:rPr lang="es-CR" sz="2400" i="1">
                              <a:latin typeface="Cambria Math" panose="02040503050406030204" pitchFamily="18" charset="0"/>
                            </a:rPr>
                          </m:ctrlPr>
                        </m:radPr>
                        <m:deg/>
                        <m:e>
                          <m:r>
                            <a:rPr lang="es-CR" sz="2400" i="1">
                              <a:latin typeface="Cambria Math" panose="02040503050406030204" pitchFamily="18" charset="0"/>
                            </a:rPr>
                            <m:t>1+</m:t>
                          </m:r>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sSup>
                            <m:sSupPr>
                              <m:ctrlPr>
                                <a:rPr lang="es-CR" sz="2400" i="1">
                                  <a:latin typeface="Cambria Math" panose="02040503050406030204" pitchFamily="18" charset="0"/>
                                </a:rPr>
                              </m:ctrlPr>
                            </m:sSupPr>
                            <m:e>
                              <m:d>
                                <m:dPr>
                                  <m:ctrlPr>
                                    <a:rPr lang="es-CR" sz="2400" i="1">
                                      <a:latin typeface="Cambria Math" panose="02040503050406030204" pitchFamily="18" charset="0"/>
                                    </a:rPr>
                                  </m:ctrlPr>
                                </m:dPr>
                                <m:e>
                                  <m:r>
                                    <a:rPr lang="es-CR" sz="2400" b="1" i="1">
                                      <a:latin typeface="Cambria Math" panose="02040503050406030204" pitchFamily="18" charset="0"/>
                                    </a:rPr>
                                    <m:t>𝑿</m:t>
                                  </m:r>
                                  <m:r>
                                    <a:rPr lang="es-CR" sz="2400" b="1" i="1">
                                      <a:latin typeface="Cambria Math" panose="02040503050406030204" pitchFamily="18" charset="0"/>
                                    </a:rPr>
                                    <m:t>´</m:t>
                                  </m:r>
                                  <m:r>
                                    <a:rPr lang="es-CR" sz="2400" b="1" i="1">
                                      <a:latin typeface="Cambria Math" panose="02040503050406030204" pitchFamily="18" charset="0"/>
                                    </a:rPr>
                                    <m:t>𝑿</m:t>
                                  </m:r>
                                </m:e>
                              </m:d>
                            </m:e>
                            <m:sup>
                              <m:r>
                                <a:rPr lang="es-CR" sz="2400" i="1">
                                  <a:latin typeface="Cambria Math" panose="02040503050406030204" pitchFamily="18" charset="0"/>
                                </a:rPr>
                                <m:t>−1</m:t>
                              </m:r>
                            </m:sup>
                          </m:sSup>
                          <m:d>
                            <m:dPr>
                              <m:ctrlPr>
                                <a:rPr lang="es-CR" sz="2400" i="1">
                                  <a:latin typeface="Cambria Math" panose="02040503050406030204" pitchFamily="18" charset="0"/>
                                </a:rPr>
                              </m:ctrlPr>
                            </m:dPr>
                            <m:e>
                              <m:sSup>
                                <m:sSupPr>
                                  <m:ctrlPr>
                                    <a:rPr lang="es-CR" sz="2400" i="1">
                                      <a:latin typeface="Cambria Math" panose="02040503050406030204" pitchFamily="18" charset="0"/>
                                    </a:rPr>
                                  </m:ctrlPr>
                                </m:sSupPr>
                                <m:e>
                                  <m:r>
                                    <a:rPr lang="es-CR" sz="2400" b="1" i="1">
                                      <a:latin typeface="Cambria Math" panose="02040503050406030204" pitchFamily="18" charset="0"/>
                                    </a:rPr>
                                    <m:t>𝐱</m:t>
                                  </m:r>
                                </m:e>
                                <m:sup>
                                  <m:r>
                                    <a:rPr lang="es-CR" sz="2400" i="1">
                                      <a:latin typeface="Cambria Math" panose="02040503050406030204" pitchFamily="18" charset="0"/>
                                    </a:rPr>
                                    <m:t>∗</m:t>
                                  </m:r>
                                </m:sup>
                              </m:sSup>
                            </m:e>
                          </m:d>
                          <m:r>
                            <a:rPr lang="es-CR" sz="2400" i="1">
                              <a:latin typeface="Cambria Math" panose="02040503050406030204" pitchFamily="18" charset="0"/>
                            </a:rPr>
                            <m:t>´</m:t>
                          </m:r>
                        </m:e>
                      </m:rad>
                    </m:oMath>
                  </m:oMathPara>
                </a14:m>
                <a:endParaRPr lang="es-CR" sz="24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acc>
                        <m:accPr>
                          <m:chr m:val="̂"/>
                          <m:ctrlPr>
                            <a:rPr lang="es-CR" b="1" i="1">
                              <a:latin typeface="Cambria Math" panose="02040503050406030204" pitchFamily="18" charset="0"/>
                            </a:rPr>
                          </m:ctrlPr>
                        </m:accPr>
                        <m:e>
                          <m:r>
                            <a:rPr lang="es-CR" b="1" i="1">
                              <a:latin typeface="Cambria Math" panose="02040503050406030204" pitchFamily="18" charset="0"/>
                            </a:rPr>
                            <m:t>𝒚</m:t>
                          </m:r>
                        </m:e>
                      </m:acc>
                      <m:r>
                        <a:rPr lang="es-CR" b="1" i="1">
                          <a:latin typeface="Cambria Math" panose="02040503050406030204" pitchFamily="18" charset="0"/>
                        </a:rPr>
                        <m:t> ±</m:t>
                      </m:r>
                      <m:sSub>
                        <m:sSubPr>
                          <m:ctrlPr>
                            <a:rPr lang="es-CR" b="1" i="1">
                              <a:latin typeface="Cambria Math" panose="02040503050406030204" pitchFamily="18" charset="0"/>
                            </a:rPr>
                          </m:ctrlPr>
                        </m:sSubPr>
                        <m:e>
                          <m:r>
                            <a:rPr lang="es-CR" b="1" i="1">
                              <a:latin typeface="Cambria Math" panose="02040503050406030204" pitchFamily="18" charset="0"/>
                            </a:rPr>
                            <m:t>𝒕</m:t>
                          </m:r>
                        </m:e>
                        <m:sub>
                          <m:r>
                            <a:rPr lang="es-CR" b="1" i="1">
                              <a:latin typeface="Cambria Math" panose="02040503050406030204" pitchFamily="18" charset="0"/>
                            </a:rPr>
                            <m:t>𝟏</m:t>
                          </m:r>
                          <m:r>
                            <a:rPr lang="es-CR" b="1" i="1">
                              <a:latin typeface="Cambria Math" panose="02040503050406030204" pitchFamily="18" charset="0"/>
                            </a:rPr>
                            <m:t>−</m:t>
                          </m:r>
                          <m:f>
                            <m:fPr>
                              <m:ctrlPr>
                                <a:rPr lang="es-CR" b="1" i="1">
                                  <a:latin typeface="Cambria Math" panose="02040503050406030204" pitchFamily="18" charset="0"/>
                                </a:rPr>
                              </m:ctrlPr>
                            </m:fPr>
                            <m:num>
                              <m:r>
                                <a:rPr lang="es-CR" b="1" i="1">
                                  <a:latin typeface="Cambria Math" panose="02040503050406030204" pitchFamily="18" charset="0"/>
                                </a:rPr>
                                <m:t>𝜶</m:t>
                              </m:r>
                            </m:num>
                            <m:den>
                              <m:r>
                                <a:rPr lang="es-CR" b="1" i="1">
                                  <a:latin typeface="Cambria Math" panose="02040503050406030204" pitchFamily="18" charset="0"/>
                                </a:rPr>
                                <m:t>𝟐</m:t>
                              </m:r>
                            </m:den>
                          </m:f>
                          <m:r>
                            <a:rPr lang="es-CR" b="1" i="1">
                              <a:latin typeface="Cambria Math" panose="02040503050406030204" pitchFamily="18" charset="0"/>
                            </a:rPr>
                            <m:t>;</m:t>
                          </m:r>
                          <m:r>
                            <a:rPr lang="es-CR" b="1" i="1">
                              <a:latin typeface="Cambria Math" panose="02040503050406030204" pitchFamily="18" charset="0"/>
                            </a:rPr>
                            <m:t>𝟏</m:t>
                          </m:r>
                          <m:r>
                            <a:rPr lang="es-CR" b="1" i="1">
                              <a:latin typeface="Cambria Math" panose="02040503050406030204" pitchFamily="18" charset="0"/>
                            </a:rPr>
                            <m:t>−</m:t>
                          </m:r>
                          <m:r>
                            <a:rPr lang="es-CR" b="1" i="1">
                              <a:latin typeface="Cambria Math" panose="02040503050406030204" pitchFamily="18" charset="0"/>
                            </a:rPr>
                            <m:t>𝜶</m:t>
                          </m:r>
                        </m:sub>
                      </m:sSub>
                      <m:sSubSup>
                        <m:sSubSupPr>
                          <m:ctrlPr>
                            <a:rPr lang="es-CR" i="1">
                              <a:latin typeface="Cambria Math" panose="02040503050406030204" pitchFamily="18" charset="0"/>
                            </a:rPr>
                          </m:ctrlPr>
                        </m:sSubSupPr>
                        <m:e>
                          <m:acc>
                            <m:accPr>
                              <m:chr m:val="̂"/>
                              <m:ctrlPr>
                                <a:rPr lang="es-CR" i="1">
                                  <a:latin typeface="Cambria Math" panose="02040503050406030204" pitchFamily="18" charset="0"/>
                                </a:rPr>
                              </m:ctrlPr>
                            </m:accPr>
                            <m:e>
                              <m:r>
                                <a:rPr lang="es-CR" i="1">
                                  <a:latin typeface="Cambria Math" panose="02040503050406030204" pitchFamily="18" charset="0"/>
                                </a:rPr>
                                <m:t>𝜎</m:t>
                              </m:r>
                            </m:e>
                          </m:acc>
                        </m:e>
                        <m:sub>
                          <m:r>
                            <a:rPr lang="es-CR" i="1">
                              <a:latin typeface="Cambria Math" panose="02040503050406030204" pitchFamily="18" charset="0"/>
                            </a:rPr>
                            <m:t>𝑒</m:t>
                          </m:r>
                        </m:sub>
                        <m:sup>
                          <m:r>
                            <a:rPr lang="es-CR" i="1">
                              <a:latin typeface="Cambria Math" panose="02040503050406030204" pitchFamily="18" charset="0"/>
                            </a:rPr>
                            <m:t>2</m:t>
                          </m:r>
                        </m:sup>
                      </m:sSubSup>
                      <m:rad>
                        <m:radPr>
                          <m:degHide m:val="on"/>
                          <m:ctrlPr>
                            <a:rPr lang="es-CR" i="1">
                              <a:latin typeface="Cambria Math" panose="02040503050406030204" pitchFamily="18" charset="0"/>
                            </a:rPr>
                          </m:ctrlPr>
                        </m:radPr>
                        <m:deg/>
                        <m:e>
                          <m:r>
                            <a:rPr lang="es-CR" i="1">
                              <a:latin typeface="Cambria Math" panose="02040503050406030204" pitchFamily="18" charset="0"/>
                            </a:rPr>
                            <m:t>1+</m:t>
                          </m:r>
                          <m:f>
                            <m:fPr>
                              <m:ctrlPr>
                                <a:rPr lang="es-CR" i="1">
                                  <a:latin typeface="Cambria Math" panose="02040503050406030204" pitchFamily="18" charset="0"/>
                                </a:rPr>
                              </m:ctrlPr>
                            </m:fPr>
                            <m:num>
                              <m:r>
                                <a:rPr lang="es-CR" i="1">
                                  <a:latin typeface="Cambria Math" panose="02040503050406030204" pitchFamily="18" charset="0"/>
                                </a:rPr>
                                <m:t>1</m:t>
                              </m:r>
                            </m:num>
                            <m:den>
                              <m:r>
                                <a:rPr lang="es-CR" i="1">
                                  <a:latin typeface="Cambria Math" panose="02040503050406030204" pitchFamily="18" charset="0"/>
                                </a:rPr>
                                <m:t>𝑇</m:t>
                              </m:r>
                            </m:den>
                          </m:f>
                          <m:r>
                            <a:rPr lang="es-CR" i="1">
                              <a:latin typeface="Cambria Math" panose="02040503050406030204" pitchFamily="18" charset="0"/>
                            </a:rPr>
                            <m:t>+</m:t>
                          </m:r>
                          <m:f>
                            <m:fPr>
                              <m:ctrlPr>
                                <a:rPr lang="es-CR" i="1">
                                  <a:latin typeface="Cambria Math" panose="02040503050406030204" pitchFamily="18" charset="0"/>
                                </a:rPr>
                              </m:ctrlPr>
                            </m:fPr>
                            <m:num>
                              <m:sSup>
                                <m:sSupPr>
                                  <m:ctrlPr>
                                    <a:rPr lang="es-CR" i="1">
                                      <a:latin typeface="Cambria Math" panose="02040503050406030204" pitchFamily="18" charset="0"/>
                                    </a:rPr>
                                  </m:ctrlPr>
                                </m:sSupPr>
                                <m:e>
                                  <m:r>
                                    <a:rPr lang="es-CR" i="1">
                                      <a:latin typeface="Cambria Math" panose="02040503050406030204" pitchFamily="18" charset="0"/>
                                    </a:rPr>
                                    <m:t>(</m:t>
                                  </m:r>
                                  <m:r>
                                    <a:rPr lang="es-CR" i="1">
                                      <a:latin typeface="Cambria Math" panose="02040503050406030204" pitchFamily="18" charset="0"/>
                                    </a:rPr>
                                    <m:t>𝑥</m:t>
                                  </m:r>
                                  <m:r>
                                    <a:rPr lang="es-CR" i="1">
                                      <a:latin typeface="Cambria Math" panose="02040503050406030204" pitchFamily="18" charset="0"/>
                                    </a:rPr>
                                    <m:t>−</m:t>
                                  </m:r>
                                  <m:acc>
                                    <m:accPr>
                                      <m:chr m:val="̅"/>
                                      <m:ctrlPr>
                                        <a:rPr lang="es-CR" i="1">
                                          <a:latin typeface="Cambria Math" panose="02040503050406030204" pitchFamily="18" charset="0"/>
                                        </a:rPr>
                                      </m:ctrlPr>
                                    </m:accPr>
                                    <m:e>
                                      <m:r>
                                        <a:rPr lang="es-CR" i="1">
                                          <a:latin typeface="Cambria Math" panose="02040503050406030204" pitchFamily="18" charset="0"/>
                                        </a:rPr>
                                        <m:t>𝑥</m:t>
                                      </m:r>
                                    </m:e>
                                  </m:acc>
                                  <m:r>
                                    <a:rPr lang="es-CR" i="1">
                                      <a:latin typeface="Cambria Math" panose="02040503050406030204" pitchFamily="18" charset="0"/>
                                    </a:rPr>
                                    <m:t>)</m:t>
                                  </m:r>
                                </m:e>
                                <m:sup>
                                  <m:r>
                                    <a:rPr lang="es-CR" i="1">
                                      <a:latin typeface="Cambria Math" panose="02040503050406030204" pitchFamily="18" charset="0"/>
                                    </a:rPr>
                                    <m:t>2</m:t>
                                  </m:r>
                                </m:sup>
                              </m:sSup>
                            </m:num>
                            <m:den>
                              <m:r>
                                <a:rPr lang="es-CR" i="1">
                                  <a:latin typeface="Cambria Math" panose="02040503050406030204" pitchFamily="18" charset="0"/>
                                </a:rPr>
                                <m:t>(</m:t>
                              </m:r>
                              <m:r>
                                <a:rPr lang="es-CR" i="1">
                                  <a:latin typeface="Cambria Math" panose="02040503050406030204" pitchFamily="18" charset="0"/>
                                </a:rPr>
                                <m:t>𝑇</m:t>
                              </m:r>
                              <m:r>
                                <a:rPr lang="es-CR" i="1">
                                  <a:latin typeface="Cambria Math" panose="02040503050406030204" pitchFamily="18" charset="0"/>
                                </a:rPr>
                                <m:t>−1)</m:t>
                              </m:r>
                              <m:sSubSup>
                                <m:sSubSupPr>
                                  <m:ctrlPr>
                                    <a:rPr lang="es-CR" i="1">
                                      <a:latin typeface="Cambria Math" panose="02040503050406030204" pitchFamily="18" charset="0"/>
                                    </a:rPr>
                                  </m:ctrlPr>
                                </m:sSubSupPr>
                                <m:e>
                                  <m:r>
                                    <a:rPr lang="es-CR" i="1">
                                      <a:latin typeface="Cambria Math" panose="02040503050406030204" pitchFamily="18" charset="0"/>
                                    </a:rPr>
                                    <m:t>𝑠</m:t>
                                  </m:r>
                                </m:e>
                                <m:sub>
                                  <m:r>
                                    <a:rPr lang="es-CR" i="1">
                                      <a:latin typeface="Cambria Math" panose="02040503050406030204" pitchFamily="18" charset="0"/>
                                    </a:rPr>
                                    <m:t>𝑥</m:t>
                                  </m:r>
                                </m:sub>
                                <m:sup>
                                  <m:r>
                                    <a:rPr lang="es-CR" i="1">
                                      <a:latin typeface="Cambria Math" panose="02040503050406030204" pitchFamily="18" charset="0"/>
                                    </a:rPr>
                                    <m:t>2</m:t>
                                  </m:r>
                                </m:sup>
                              </m:sSubSup>
                            </m:den>
                          </m:f>
                        </m:e>
                      </m:rad>
                    </m:oMath>
                  </m:oMathPara>
                </a14:m>
                <a:endParaRPr lang="es-CR" sz="2400" dirty="0"/>
              </a:p>
              <a:p>
                <a:pPr marL="0" indent="0">
                  <a:buNone/>
                </a:pPr>
                <a:endParaRPr lang="es-CR" sz="2400" dirty="0"/>
              </a:p>
              <a:p>
                <a:pPr marL="0" indent="0">
                  <a:buNone/>
                </a:pPr>
                <a:endParaRPr lang="es-CR" sz="2400" b="1"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40677" y="914400"/>
                <a:ext cx="11948745" cy="5855677"/>
              </a:xfrm>
              <a:blipFill>
                <a:blip r:embed="rId2"/>
                <a:stretch>
                  <a:fillRect l="-510" t="-1873"/>
                </a:stretch>
              </a:blipFill>
            </p:spPr>
            <p:txBody>
              <a:bodyPr/>
              <a:lstStyle/>
              <a:p>
                <a:r>
                  <a:rPr lang="es-CR">
                    <a:noFill/>
                  </a:rPr>
                  <a:t> </a:t>
                </a:r>
              </a:p>
            </p:txBody>
          </p:sp>
        </mc:Fallback>
      </mc:AlternateContent>
      <p:sp>
        <p:nvSpPr>
          <p:cNvPr id="6" name="Título 1"/>
          <p:cNvSpPr txBox="1">
            <a:spLocks/>
          </p:cNvSpPr>
          <p:nvPr/>
        </p:nvSpPr>
        <p:spPr>
          <a:xfrm>
            <a:off x="96714" y="48607"/>
            <a:ext cx="12010294" cy="760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Los pronósticos en RTS</a:t>
            </a:r>
            <a:endParaRPr lang="es-CR" dirty="0"/>
          </a:p>
        </p:txBody>
      </p:sp>
    </p:spTree>
    <p:extLst>
      <p:ext uri="{BB962C8B-B14F-4D97-AF65-F5344CB8AC3E}">
        <p14:creationId xmlns:p14="http://schemas.microsoft.com/office/powerpoint/2010/main" val="223834620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22738" y="893639"/>
                <a:ext cx="11717216" cy="5832475"/>
              </a:xfrm>
            </p:spPr>
            <p:txBody>
              <a:bodyPr>
                <a:normAutofit/>
              </a:bodyPr>
              <a:lstStyle/>
              <a:p>
                <a:pPr algn="just"/>
                <a:r>
                  <a:rPr lang="es-CR" sz="2400" dirty="0"/>
                  <a:t>En los pronósticos de series temporales utilizando la regresión, existen dos tipos de pronósticos: el ex-ante y el ex-post. Dependiendo de lo que se supone que es conocido cuando se calculan los pronósticos…</a:t>
                </a:r>
              </a:p>
              <a:p>
                <a:pPr algn="just"/>
                <a:endParaRPr lang="es-CR" sz="2400" dirty="0"/>
              </a:p>
              <a:p>
                <a:pPr marL="0" indent="0" algn="just">
                  <a:buNone/>
                </a:pPr>
                <a:r>
                  <a:rPr lang="es-CR" sz="2400" b="1" dirty="0"/>
                  <a:t>Pronóstico ex-ante</a:t>
                </a:r>
                <a:r>
                  <a:rPr lang="es-CR" sz="2400" dirty="0"/>
                  <a:t>: los pronósticos ex-ante son aquellos que se hacen usando solo la información que está disponible en el momento </a:t>
                </a:r>
                <a14:m>
                  <m:oMath xmlns:m="http://schemas.openxmlformats.org/officeDocument/2006/math">
                    <m:r>
                      <a:rPr lang="es-CR" sz="2400" i="1" dirty="0" smtClean="0">
                        <a:latin typeface="Cambria Math" panose="02040503050406030204" pitchFamily="18" charset="0"/>
                      </a:rPr>
                      <m:t>𝑡</m:t>
                    </m:r>
                  </m:oMath>
                </a14:m>
                <a:r>
                  <a:rPr lang="es-CR" sz="2400" dirty="0"/>
                  <a:t> y la pasada.</a:t>
                </a:r>
              </a:p>
              <a:p>
                <a:pPr marL="0" indent="0">
                  <a:buNone/>
                </a:pPr>
                <a:endParaRPr lang="es-CR" sz="2400" dirty="0"/>
              </a:p>
              <a:p>
                <a:pPr marL="0" indent="0" algn="just">
                  <a:buNone/>
                </a:pPr>
                <a:r>
                  <a:rPr lang="es-CR" sz="2400" b="1" dirty="0"/>
                  <a:t>Pronóstico ex-post: </a:t>
                </a:r>
                <a:r>
                  <a:rPr lang="es-CR" sz="2400" dirty="0"/>
                  <a:t>los pronósticos ex-post son aquellos que se hacen usando información posterior sobre los predictores. Por lo tanto, para generar pronósticos ex-ante, el modelo requiere pronósticos también de otros predictores para un cierto horizonte </a:t>
                </a:r>
                <a:r>
                  <a:rPr lang="es-CR" sz="2400" b="1" i="1" dirty="0"/>
                  <a:t>h. </a:t>
                </a:r>
              </a:p>
              <a:p>
                <a:pPr marL="0" indent="0">
                  <a:buNone/>
                </a:pPr>
                <a:endParaRPr lang="es-CR" sz="2400" b="1" i="1" dirty="0"/>
              </a:p>
              <a:p>
                <a:pPr marL="0" indent="0" algn="just">
                  <a:buNone/>
                </a:pPr>
                <a:r>
                  <a:rPr lang="es-CR" sz="2400" dirty="0"/>
                  <a:t>Una evaluación comparativa de los pronósticos </a:t>
                </a:r>
                <a:r>
                  <a:rPr lang="es-CR" sz="2400" b="1" dirty="0"/>
                  <a:t>ex-ante</a:t>
                </a:r>
                <a:r>
                  <a:rPr lang="es-CR" sz="2400" dirty="0"/>
                  <a:t> y </a:t>
                </a:r>
                <a:r>
                  <a:rPr lang="es-CR" sz="2400" b="1" dirty="0"/>
                  <a:t>ex-post</a:t>
                </a:r>
                <a:r>
                  <a:rPr lang="es-CR" sz="2400" dirty="0"/>
                  <a:t> puede ayudar a separar las fuentes de la incertidumbre del pronóstico. Esto mostrará si los errores del pronóstico han surgido debido a pronósticos deficientes del predictor o debido a un modelo de pronóstico deficiente.</a:t>
                </a:r>
              </a:p>
              <a:p>
                <a:pPr marL="0" indent="0">
                  <a:buNone/>
                </a:pPr>
                <a:endParaRPr lang="es-CR" sz="2400" dirty="0"/>
              </a:p>
              <a:p>
                <a:pPr marL="0" indent="0">
                  <a:buNone/>
                </a:pPr>
                <a:endParaRPr lang="es-CR" sz="2400" dirty="0"/>
              </a:p>
              <a:p>
                <a:pPr marL="0" indent="0">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22738" y="893639"/>
                <a:ext cx="11717216" cy="5832475"/>
              </a:xfrm>
              <a:blipFill>
                <a:blip r:embed="rId2"/>
                <a:stretch>
                  <a:fillRect l="-832" t="-1464" r="-780" b="-1778"/>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a:bodyPr>
          <a:lstStyle/>
          <a:p>
            <a:pPr algn="ctr"/>
            <a:r>
              <a:rPr lang="es-CR" dirty="0"/>
              <a:t>Los pronósticos en RTS</a:t>
            </a:r>
          </a:p>
        </p:txBody>
      </p:sp>
    </p:spTree>
    <p:extLst>
      <p:ext uri="{BB962C8B-B14F-4D97-AF65-F5344CB8AC3E}">
        <p14:creationId xmlns:p14="http://schemas.microsoft.com/office/powerpoint/2010/main" val="8104475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871404"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Elipse"/>
          <p:cNvSpPr/>
          <p:nvPr/>
        </p:nvSpPr>
        <p:spPr>
          <a:xfrm>
            <a:off x="7030591"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9" name="8 Elipse"/>
          <p:cNvSpPr/>
          <p:nvPr/>
        </p:nvSpPr>
        <p:spPr>
          <a:xfrm>
            <a:off x="7030591"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0" name="9 Elipse"/>
          <p:cNvSpPr/>
          <p:nvPr/>
        </p:nvSpPr>
        <p:spPr>
          <a:xfrm>
            <a:off x="7030591"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modelos RST</a:t>
            </a:r>
          </a:p>
        </p:txBody>
      </p:sp>
      <p:sp>
        <p:nvSpPr>
          <p:cNvPr id="13" name="12 Rectángulo redondeado"/>
          <p:cNvSpPr/>
          <p:nvPr/>
        </p:nvSpPr>
        <p:spPr>
          <a:xfrm>
            <a:off x="2453379"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predictores en la regresión</a:t>
            </a:r>
          </a:p>
        </p:txBody>
      </p:sp>
      <p:sp>
        <p:nvSpPr>
          <p:cNvPr id="15" name="14 Rectángulo redondeado"/>
          <p:cNvSpPr/>
          <p:nvPr/>
        </p:nvSpPr>
        <p:spPr>
          <a:xfrm>
            <a:off x="8974807" y="1423151"/>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Medidas de rendimiento y el pronóstico</a:t>
            </a:r>
          </a:p>
        </p:txBody>
      </p:sp>
      <p:sp>
        <p:nvSpPr>
          <p:cNvPr id="16" name="15 Rectángulo redondeado"/>
          <p:cNvSpPr/>
          <p:nvPr/>
        </p:nvSpPr>
        <p:spPr>
          <a:xfrm>
            <a:off x="8974807"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Otras variantes no lineales</a:t>
            </a:r>
          </a:p>
        </p:txBody>
      </p:sp>
      <p:sp>
        <p:nvSpPr>
          <p:cNvPr id="17" name="16 Rectángulo redondeado"/>
          <p:cNvSpPr/>
          <p:nvPr/>
        </p:nvSpPr>
        <p:spPr>
          <a:xfrm>
            <a:off x="8974807"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múltiple</a:t>
            </a:r>
          </a:p>
        </p:txBody>
      </p:sp>
    </p:spTree>
    <p:extLst>
      <p:ext uri="{BB962C8B-B14F-4D97-AF65-F5344CB8AC3E}">
        <p14:creationId xmlns:p14="http://schemas.microsoft.com/office/powerpoint/2010/main" val="2078691965"/>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0065" y="808892"/>
            <a:ext cx="11674720" cy="856028"/>
          </a:xfrm>
        </p:spPr>
        <p:txBody>
          <a:bodyPr/>
          <a:lstStyle/>
          <a:p>
            <a:r>
              <a:rPr lang="es-CR" dirty="0"/>
              <a:t>¿Nosotros cuál es la que utilizamos? ¿Podrían dar otro ejemplo de </a:t>
            </a:r>
            <a:r>
              <a:rPr lang="es-CR" b="1" dirty="0"/>
              <a:t>ex-post</a:t>
            </a:r>
            <a:r>
              <a:rPr lang="es-CR" dirty="0"/>
              <a:t>?</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Los pronósticos en RTS</a:t>
            </a:r>
          </a:p>
        </p:txBody>
      </p:sp>
      <p:pic>
        <p:nvPicPr>
          <p:cNvPr id="11266"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52" y="1890467"/>
            <a:ext cx="4094529" cy="40945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para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412" y="1569177"/>
            <a:ext cx="4138241" cy="489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08656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8245" y="1122240"/>
            <a:ext cx="11532578" cy="1541829"/>
          </a:xfrm>
        </p:spPr>
        <p:txBody>
          <a:bodyPr>
            <a:normAutofit/>
          </a:bodyPr>
          <a:lstStyle/>
          <a:p>
            <a:pPr algn="just"/>
            <a:r>
              <a:rPr lang="es-CR" sz="2400" dirty="0"/>
              <a:t>Siguiendo el ejemplo de la estimación de litros de cerveza en Australia, vamos a pronosticar para los siguientes 3 años (h=12). Las siguientes figuras muestra los resultados del pronóstico.</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Los pronósticos en RTS</a:t>
            </a:r>
          </a:p>
        </p:txBody>
      </p:sp>
      <p:pic>
        <p:nvPicPr>
          <p:cNvPr id="5" name="Imagen 4"/>
          <p:cNvPicPr>
            <a:picLocks noChangeAspect="1"/>
          </p:cNvPicPr>
          <p:nvPr/>
        </p:nvPicPr>
        <p:blipFill>
          <a:blip r:embed="rId2"/>
          <a:stretch>
            <a:fillRect/>
          </a:stretch>
        </p:blipFill>
        <p:spPr>
          <a:xfrm>
            <a:off x="4988170" y="2533819"/>
            <a:ext cx="7118838" cy="3900516"/>
          </a:xfrm>
          <a:prstGeom prst="rect">
            <a:avLst/>
          </a:prstGeom>
        </p:spPr>
      </p:pic>
      <p:graphicFrame>
        <p:nvGraphicFramePr>
          <p:cNvPr id="7" name="Tabla 6"/>
          <p:cNvGraphicFramePr>
            <a:graphicFrameLocks noGrp="1"/>
          </p:cNvGraphicFramePr>
          <p:nvPr>
            <p:extLst>
              <p:ext uri="{D42A27DB-BD31-4B8C-83A1-F6EECF244321}">
                <p14:modId xmlns:p14="http://schemas.microsoft.com/office/powerpoint/2010/main" val="3926247881"/>
              </p:ext>
            </p:extLst>
          </p:nvPr>
        </p:nvGraphicFramePr>
        <p:xfrm>
          <a:off x="630896" y="2479431"/>
          <a:ext cx="3026704" cy="4009293"/>
        </p:xfrm>
        <a:graphic>
          <a:graphicData uri="http://schemas.openxmlformats.org/drawingml/2006/table">
            <a:tbl>
              <a:tblPr firstRow="1" firstCol="1" bandRow="1">
                <a:tableStyleId>{5C22544A-7EE6-4342-B048-85BDC9FD1C3A}</a:tableStyleId>
              </a:tblPr>
              <a:tblGrid>
                <a:gridCol w="1576564">
                  <a:extLst>
                    <a:ext uri="{9D8B030D-6E8A-4147-A177-3AD203B41FA5}">
                      <a16:colId xmlns:a16="http://schemas.microsoft.com/office/drawing/2014/main" val="1220395158"/>
                    </a:ext>
                  </a:extLst>
                </a:gridCol>
                <a:gridCol w="1450140">
                  <a:extLst>
                    <a:ext uri="{9D8B030D-6E8A-4147-A177-3AD203B41FA5}">
                      <a16:colId xmlns:a16="http://schemas.microsoft.com/office/drawing/2014/main" val="3613469199"/>
                    </a:ext>
                  </a:extLst>
                </a:gridCol>
              </a:tblGrid>
              <a:tr h="498453">
                <a:tc>
                  <a:txBody>
                    <a:bodyPr/>
                    <a:lstStyle/>
                    <a:p>
                      <a:pPr>
                        <a:lnSpc>
                          <a:spcPct val="107000"/>
                        </a:lnSpc>
                        <a:spcAft>
                          <a:spcPts val="0"/>
                        </a:spcAft>
                      </a:pPr>
                      <a:r>
                        <a:rPr lang="es-CR" sz="1800">
                          <a:effectLst/>
                        </a:rPr>
                        <a:t>Periodo </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R" sz="1800" dirty="0">
                          <a:effectLst/>
                        </a:rPr>
                        <a:t>Pronóstico</a:t>
                      </a:r>
                      <a:endParaRPr lang="es-C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5866221"/>
                  </a:ext>
                </a:extLst>
              </a:tr>
              <a:tr h="292570">
                <a:tc>
                  <a:txBody>
                    <a:bodyPr/>
                    <a:lstStyle/>
                    <a:p>
                      <a:pPr>
                        <a:lnSpc>
                          <a:spcPct val="107000"/>
                        </a:lnSpc>
                        <a:spcAft>
                          <a:spcPts val="0"/>
                        </a:spcAft>
                      </a:pPr>
                      <a:r>
                        <a:rPr lang="es-CR" sz="1600">
                          <a:effectLst/>
                        </a:rPr>
                        <a:t>2008 Q4</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491.1739</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289878"/>
                  </a:ext>
                </a:extLst>
              </a:tr>
              <a:tr h="292570">
                <a:tc>
                  <a:txBody>
                    <a:bodyPr/>
                    <a:lstStyle/>
                    <a:p>
                      <a:pPr>
                        <a:lnSpc>
                          <a:spcPct val="107000"/>
                        </a:lnSpc>
                        <a:spcAft>
                          <a:spcPts val="0"/>
                        </a:spcAft>
                      </a:pPr>
                      <a:r>
                        <a:rPr lang="es-CR" sz="1600">
                          <a:effectLst/>
                        </a:rPr>
                        <a:t>2009 Q1</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418.0224</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6511019"/>
                  </a:ext>
                </a:extLst>
              </a:tr>
              <a:tr h="292570">
                <a:tc>
                  <a:txBody>
                    <a:bodyPr/>
                    <a:lstStyle/>
                    <a:p>
                      <a:pPr>
                        <a:lnSpc>
                          <a:spcPct val="107000"/>
                        </a:lnSpc>
                        <a:spcAft>
                          <a:spcPts val="0"/>
                        </a:spcAft>
                      </a:pPr>
                      <a:r>
                        <a:rPr lang="es-CR" sz="1600">
                          <a:effectLst/>
                        </a:rPr>
                        <a:t>2009 Q2</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382.2577</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9335804"/>
                  </a:ext>
                </a:extLst>
              </a:tr>
              <a:tr h="292570">
                <a:tc>
                  <a:txBody>
                    <a:bodyPr/>
                    <a:lstStyle/>
                    <a:p>
                      <a:pPr>
                        <a:lnSpc>
                          <a:spcPct val="107000"/>
                        </a:lnSpc>
                        <a:spcAft>
                          <a:spcPts val="0"/>
                        </a:spcAft>
                      </a:pPr>
                      <a:r>
                        <a:rPr lang="es-CR" sz="1600">
                          <a:effectLst/>
                        </a:rPr>
                        <a:t>2009 Q3</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398.0224</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5952487"/>
                  </a:ext>
                </a:extLst>
              </a:tr>
              <a:tr h="292570">
                <a:tc>
                  <a:txBody>
                    <a:bodyPr/>
                    <a:lstStyle/>
                    <a:p>
                      <a:pPr>
                        <a:lnSpc>
                          <a:spcPct val="107000"/>
                        </a:lnSpc>
                        <a:spcAft>
                          <a:spcPts val="0"/>
                        </a:spcAft>
                      </a:pPr>
                      <a:r>
                        <a:rPr lang="es-CR" sz="1600">
                          <a:effectLst/>
                        </a:rPr>
                        <a:t>2009 Q4</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a:effectLst/>
                        </a:rPr>
                        <a:t>489.7385</a:t>
                      </a:r>
                      <a:endParaRPr lang="es-CR" sz="16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181981"/>
                  </a:ext>
                </a:extLst>
              </a:tr>
              <a:tr h="292570">
                <a:tc>
                  <a:txBody>
                    <a:bodyPr/>
                    <a:lstStyle/>
                    <a:p>
                      <a:pPr>
                        <a:lnSpc>
                          <a:spcPct val="107000"/>
                        </a:lnSpc>
                        <a:spcAft>
                          <a:spcPts val="0"/>
                        </a:spcAft>
                      </a:pPr>
                      <a:r>
                        <a:rPr lang="es-CR" sz="1600">
                          <a:effectLst/>
                        </a:rPr>
                        <a:t>2010 Q1</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416.5870</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1692140"/>
                  </a:ext>
                </a:extLst>
              </a:tr>
              <a:tr h="292570">
                <a:tc>
                  <a:txBody>
                    <a:bodyPr/>
                    <a:lstStyle/>
                    <a:p>
                      <a:pPr>
                        <a:lnSpc>
                          <a:spcPct val="107000"/>
                        </a:lnSpc>
                        <a:spcAft>
                          <a:spcPts val="0"/>
                        </a:spcAft>
                      </a:pPr>
                      <a:r>
                        <a:rPr lang="es-CR" sz="1600">
                          <a:effectLst/>
                        </a:rPr>
                        <a:t>2010 Q2</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380.8223</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1179728"/>
                  </a:ext>
                </a:extLst>
              </a:tr>
              <a:tr h="292570">
                <a:tc>
                  <a:txBody>
                    <a:bodyPr/>
                    <a:lstStyle/>
                    <a:p>
                      <a:pPr>
                        <a:lnSpc>
                          <a:spcPct val="107000"/>
                        </a:lnSpc>
                        <a:spcAft>
                          <a:spcPts val="0"/>
                        </a:spcAft>
                      </a:pPr>
                      <a:r>
                        <a:rPr lang="es-CR" sz="1600">
                          <a:effectLst/>
                        </a:rPr>
                        <a:t>2010 Q3</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396.5870</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9081998"/>
                  </a:ext>
                </a:extLst>
              </a:tr>
              <a:tr h="292570">
                <a:tc>
                  <a:txBody>
                    <a:bodyPr/>
                    <a:lstStyle/>
                    <a:p>
                      <a:pPr>
                        <a:lnSpc>
                          <a:spcPct val="107000"/>
                        </a:lnSpc>
                        <a:spcAft>
                          <a:spcPts val="0"/>
                        </a:spcAft>
                      </a:pPr>
                      <a:r>
                        <a:rPr lang="es-CR" sz="1600">
                          <a:effectLst/>
                        </a:rPr>
                        <a:t>2010 Q4</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488.3031</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1116486"/>
                  </a:ext>
                </a:extLst>
              </a:tr>
              <a:tr h="292570">
                <a:tc>
                  <a:txBody>
                    <a:bodyPr/>
                    <a:lstStyle/>
                    <a:p>
                      <a:pPr>
                        <a:lnSpc>
                          <a:spcPct val="107000"/>
                        </a:lnSpc>
                        <a:spcAft>
                          <a:spcPts val="0"/>
                        </a:spcAft>
                      </a:pPr>
                      <a:r>
                        <a:rPr lang="es-CR" sz="1600">
                          <a:effectLst/>
                        </a:rPr>
                        <a:t>2011 Q1</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415.1515</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2114620"/>
                  </a:ext>
                </a:extLst>
              </a:tr>
              <a:tr h="292570">
                <a:tc>
                  <a:txBody>
                    <a:bodyPr/>
                    <a:lstStyle/>
                    <a:p>
                      <a:pPr>
                        <a:lnSpc>
                          <a:spcPct val="107000"/>
                        </a:lnSpc>
                        <a:spcAft>
                          <a:spcPts val="0"/>
                        </a:spcAft>
                      </a:pPr>
                      <a:r>
                        <a:rPr lang="es-CR" sz="1600">
                          <a:effectLst/>
                        </a:rPr>
                        <a:t>2011 Q2</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379.3868</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014022"/>
                  </a:ext>
                </a:extLst>
              </a:tr>
              <a:tr h="292570">
                <a:tc>
                  <a:txBody>
                    <a:bodyPr/>
                    <a:lstStyle/>
                    <a:p>
                      <a:pPr>
                        <a:lnSpc>
                          <a:spcPct val="107000"/>
                        </a:lnSpc>
                        <a:spcAft>
                          <a:spcPts val="0"/>
                        </a:spcAft>
                      </a:pPr>
                      <a:r>
                        <a:rPr lang="es-CR" sz="1600">
                          <a:effectLst/>
                        </a:rPr>
                        <a:t>2011 Q3</a:t>
                      </a:r>
                      <a:endParaRPr lang="es-C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s-CR" sz="1600" dirty="0">
                          <a:effectLst/>
                        </a:rPr>
                        <a:t>395.1515</a:t>
                      </a:r>
                      <a:endParaRPr lang="es-CR" sz="16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521414"/>
                  </a:ext>
                </a:extLst>
              </a:tr>
            </a:tbl>
          </a:graphicData>
        </a:graphic>
      </p:graphicFrame>
    </p:spTree>
    <p:extLst>
      <p:ext uri="{BB962C8B-B14F-4D97-AF65-F5344CB8AC3E}">
        <p14:creationId xmlns:p14="http://schemas.microsoft.com/office/powerpoint/2010/main" val="296822393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0241" y="1174994"/>
            <a:ext cx="11812467" cy="1163760"/>
          </a:xfrm>
        </p:spPr>
        <p:txBody>
          <a:bodyPr>
            <a:normAutofit lnSpcReduction="10000"/>
          </a:bodyPr>
          <a:lstStyle/>
          <a:p>
            <a:pPr algn="ctr"/>
            <a:r>
              <a:rPr lang="es-CR" sz="2400" dirty="0"/>
              <a:t>¿Qué podemos decir de la producción de cerveza en los próximos 3 años? </a:t>
            </a:r>
          </a:p>
          <a:p>
            <a:pPr marL="0" indent="0" algn="ctr">
              <a:buNone/>
            </a:pPr>
            <a:br>
              <a:rPr lang="es-CR" sz="2400" dirty="0"/>
            </a:br>
            <a:r>
              <a:rPr lang="es-CR" sz="2400" dirty="0"/>
              <a:t>¿Se relaciona con algún otra variable temporal para explicar dicho comportamiento?</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Los pronósticos en RTS</a:t>
            </a:r>
          </a:p>
        </p:txBody>
      </p:sp>
      <p:pic>
        <p:nvPicPr>
          <p:cNvPr id="15362"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038" y="2704856"/>
            <a:ext cx="9926516" cy="384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4369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871404"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Elipse"/>
          <p:cNvSpPr/>
          <p:nvPr/>
        </p:nvSpPr>
        <p:spPr>
          <a:xfrm>
            <a:off x="7030591"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9" name="8 Elipse"/>
          <p:cNvSpPr/>
          <p:nvPr/>
        </p:nvSpPr>
        <p:spPr>
          <a:xfrm>
            <a:off x="7030591"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modelos RST</a:t>
            </a:r>
          </a:p>
        </p:txBody>
      </p:sp>
      <p:sp>
        <p:nvSpPr>
          <p:cNvPr id="13" name="12 Rectángulo redondeado"/>
          <p:cNvSpPr/>
          <p:nvPr/>
        </p:nvSpPr>
        <p:spPr>
          <a:xfrm>
            <a:off x="2453379"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predictores en la regresión</a:t>
            </a:r>
          </a:p>
        </p:txBody>
      </p:sp>
      <p:sp>
        <p:nvSpPr>
          <p:cNvPr id="15" name="14 Rectángulo redondeado"/>
          <p:cNvSpPr/>
          <p:nvPr/>
        </p:nvSpPr>
        <p:spPr>
          <a:xfrm>
            <a:off x="8974807" y="1423151"/>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Medidas de rendimiento y el pronóstico</a:t>
            </a:r>
          </a:p>
        </p:txBody>
      </p:sp>
      <p:sp>
        <p:nvSpPr>
          <p:cNvPr id="16" name="15 Rectángulo redondeado"/>
          <p:cNvSpPr/>
          <p:nvPr/>
        </p:nvSpPr>
        <p:spPr>
          <a:xfrm>
            <a:off x="8974807"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Otras variantes no lineales</a:t>
            </a:r>
          </a:p>
        </p:txBody>
      </p:sp>
    </p:spTree>
    <p:extLst>
      <p:ext uri="{BB962C8B-B14F-4D97-AF65-F5344CB8AC3E}">
        <p14:creationId xmlns:p14="http://schemas.microsoft.com/office/powerpoint/2010/main" val="158532531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6713" y="972771"/>
                <a:ext cx="11658601" cy="5797305"/>
              </a:xfrm>
            </p:spPr>
            <p:txBody>
              <a:bodyPr>
                <a:normAutofit/>
              </a:bodyPr>
              <a:lstStyle/>
              <a:p>
                <a:pPr algn="just"/>
                <a:r>
                  <a:rPr lang="es-CR" sz="2400" dirty="0"/>
                  <a:t>Aunque la relación lineal asumida hasta ahora en este capítulo es a menudo adecuada, hay muchos casos en los que una forma funcional no lineal es mejor. Para mantener las cosas simples en esta sección, asumimos que solo tenemos un predictor.</a:t>
                </a:r>
              </a:p>
              <a:p>
                <a:pPr algn="just"/>
                <a:endParaRPr lang="es-CR" sz="2400" dirty="0"/>
              </a:p>
              <a:p>
                <a:pPr algn="just"/>
                <a:r>
                  <a:rPr lang="es-CR" sz="2400" dirty="0"/>
                  <a:t>Existen varias formas no lineales conocidas: logaritmo, funciones cuadráticas, exponenciales, cambios de nivel,  etc.  </a:t>
                </a:r>
              </a:p>
              <a:p>
                <a:pPr algn="just"/>
                <a:endParaRPr lang="es-CR" sz="2400" dirty="0"/>
              </a:p>
              <a:p>
                <a:pPr algn="just"/>
                <a:r>
                  <a:rPr lang="es-CR" sz="2400" dirty="0"/>
                  <a:t>Para optar por una función no línea, sea que cambiamos el valor de la variable observada, el valor de la variable predictora, o cambiamos la funciones de enlace que está ligada a la variable predictora. Estas dos ecuaciones presentan todos los casos:</a:t>
                </a:r>
              </a:p>
              <a:p>
                <a:pPr algn="just"/>
                <a:endParaRPr lang="es-CR" sz="2400" dirty="0"/>
              </a:p>
              <a:p>
                <a:pPr marL="0" indent="0">
                  <a:buNone/>
                </a:pPr>
                <a14:m>
                  <m:oMathPara xmlns:m="http://schemas.openxmlformats.org/officeDocument/2006/math">
                    <m:oMathParaPr>
                      <m:jc m:val="centerGroup"/>
                    </m:oMathParaPr>
                    <m:oMath xmlns:m="http://schemas.openxmlformats.org/officeDocument/2006/math">
                      <m:func>
                        <m:funcPr>
                          <m:ctrlPr>
                            <a:rPr lang="es-CR" i="1">
                              <a:latin typeface="Cambria Math" panose="02040503050406030204" pitchFamily="18" charset="0"/>
                            </a:rPr>
                          </m:ctrlPr>
                        </m:funcPr>
                        <m:fName>
                          <m:r>
                            <m:rPr>
                              <m:sty m:val="p"/>
                            </m:rPr>
                            <a:rPr lang="es-CR">
                              <a:latin typeface="Cambria Math" panose="02040503050406030204" pitchFamily="18" charset="0"/>
                            </a:rPr>
                            <m:t>ln</m:t>
                          </m:r>
                        </m:fName>
                        <m:e>
                          <m:d>
                            <m:dPr>
                              <m:ctrlPr>
                                <a:rPr lang="es-CR" i="1">
                                  <a:latin typeface="Cambria Math" panose="02040503050406030204" pitchFamily="18" charset="0"/>
                                </a:rPr>
                              </m:ctrlPr>
                            </m:dPr>
                            <m:e>
                              <m:r>
                                <a:rPr lang="es-CR" i="1">
                                  <a:latin typeface="Cambria Math" panose="02040503050406030204" pitchFamily="18" charset="0"/>
                                </a:rPr>
                                <m:t>𝑦</m:t>
                              </m:r>
                            </m:e>
                          </m:d>
                        </m:e>
                      </m:func>
                      <m:r>
                        <a:rPr lang="es-CR" i="1">
                          <a:latin typeface="Cambria Math" panose="02040503050406030204" pitchFamily="18" charset="0"/>
                        </a:rPr>
                        <m:t>=</m:t>
                      </m:r>
                      <m:sSub>
                        <m:sSubPr>
                          <m:ctrlPr>
                            <a:rPr lang="es-CR" i="1">
                              <a:latin typeface="Cambria Math" panose="02040503050406030204" pitchFamily="18" charset="0"/>
                            </a:rPr>
                          </m:ctrlPr>
                        </m:sSubPr>
                        <m:e>
                          <m:r>
                            <a:rPr lang="es-CR" i="1">
                              <a:latin typeface="Cambria Math" panose="02040503050406030204" pitchFamily="18" charset="0"/>
                            </a:rPr>
                            <m:t>𝛽</m:t>
                          </m:r>
                        </m:e>
                        <m:sub>
                          <m:r>
                            <a:rPr lang="es-CR" i="1">
                              <a:latin typeface="Cambria Math" panose="02040503050406030204" pitchFamily="18" charset="0"/>
                            </a:rPr>
                            <m:t>0</m:t>
                          </m:r>
                        </m:sub>
                      </m:sSub>
                      <m:r>
                        <a:rPr lang="es-CR" i="1">
                          <a:latin typeface="Cambria Math" panose="02040503050406030204" pitchFamily="18" charset="0"/>
                        </a:rPr>
                        <m:t>+</m:t>
                      </m:r>
                      <m:sSub>
                        <m:sSubPr>
                          <m:ctrlPr>
                            <a:rPr lang="es-CR" i="1">
                              <a:latin typeface="Cambria Math" panose="02040503050406030204" pitchFamily="18" charset="0"/>
                            </a:rPr>
                          </m:ctrlPr>
                        </m:sSubPr>
                        <m:e>
                          <m:r>
                            <a:rPr lang="es-CR" i="1">
                              <a:latin typeface="Cambria Math" panose="02040503050406030204" pitchFamily="18" charset="0"/>
                            </a:rPr>
                            <m:t>𝛽</m:t>
                          </m:r>
                        </m:e>
                        <m:sub>
                          <m:r>
                            <a:rPr lang="es-CR" i="1">
                              <a:latin typeface="Cambria Math" panose="02040503050406030204" pitchFamily="18" charset="0"/>
                            </a:rPr>
                            <m:t>1</m:t>
                          </m:r>
                        </m:sub>
                      </m:sSub>
                      <m:func>
                        <m:funcPr>
                          <m:ctrlPr>
                            <a:rPr lang="es-CR" i="1">
                              <a:latin typeface="Cambria Math" panose="02040503050406030204" pitchFamily="18" charset="0"/>
                            </a:rPr>
                          </m:ctrlPr>
                        </m:funcPr>
                        <m:fName>
                          <m:r>
                            <m:rPr>
                              <m:sty m:val="p"/>
                            </m:rPr>
                            <a:rPr lang="es-CR">
                              <a:latin typeface="Cambria Math" panose="02040503050406030204" pitchFamily="18" charset="0"/>
                            </a:rPr>
                            <m:t>ln</m:t>
                          </m:r>
                        </m:fName>
                        <m:e>
                          <m:d>
                            <m:dPr>
                              <m:ctrlPr>
                                <a:rPr lang="es-CR" i="1">
                                  <a:latin typeface="Cambria Math" panose="02040503050406030204" pitchFamily="18" charset="0"/>
                                </a:rPr>
                              </m:ctrlPr>
                            </m:dPr>
                            <m:e>
                              <m:r>
                                <m:rPr>
                                  <m:sty m:val="p"/>
                                </m:rPr>
                                <a:rPr lang="es-CR">
                                  <a:latin typeface="Cambria Math" panose="02040503050406030204" pitchFamily="18" charset="0"/>
                                </a:rPr>
                                <m:t>x</m:t>
                              </m:r>
                            </m:e>
                          </m:d>
                        </m:e>
                      </m:func>
                      <m:r>
                        <a:rPr lang="es-CR" i="1">
                          <a:latin typeface="Cambria Math" panose="02040503050406030204" pitchFamily="18" charset="0"/>
                        </a:rPr>
                        <m:t>+</m:t>
                      </m:r>
                      <m:r>
                        <a:rPr lang="es-CR" i="1">
                          <a:latin typeface="Cambria Math" panose="02040503050406030204" pitchFamily="18" charset="0"/>
                        </a:rPr>
                        <m:t>𝜀</m:t>
                      </m:r>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rPr>
                        <m:t>𝑦</m:t>
                      </m:r>
                      <m:r>
                        <a:rPr lang="es-CR" i="1">
                          <a:latin typeface="Cambria Math" panose="02040503050406030204" pitchFamily="18" charset="0"/>
                        </a:rPr>
                        <m:t>=</m:t>
                      </m:r>
                      <m:r>
                        <a:rPr lang="es-CR" i="1">
                          <a:latin typeface="Cambria Math" panose="02040503050406030204" pitchFamily="18" charset="0"/>
                        </a:rPr>
                        <m:t>𝑓</m:t>
                      </m:r>
                      <m:r>
                        <a:rPr lang="es-CR" i="1">
                          <a:latin typeface="Cambria Math" panose="02040503050406030204" pitchFamily="18" charset="0"/>
                        </a:rPr>
                        <m:t>(</m:t>
                      </m:r>
                      <m:r>
                        <a:rPr lang="es-CR" i="1">
                          <a:latin typeface="Cambria Math" panose="02040503050406030204" pitchFamily="18" charset="0"/>
                        </a:rPr>
                        <m:t>𝑥</m:t>
                      </m:r>
                      <m:r>
                        <a:rPr lang="es-CR" i="1">
                          <a:latin typeface="Cambria Math" panose="02040503050406030204" pitchFamily="18" charset="0"/>
                        </a:rPr>
                        <m:t>)+</m:t>
                      </m:r>
                      <m:r>
                        <a:rPr lang="es-CR" i="1">
                          <a:latin typeface="Cambria Math" panose="02040503050406030204" pitchFamily="18" charset="0"/>
                        </a:rPr>
                        <m:t>𝜀</m:t>
                      </m:r>
                    </m:oMath>
                  </m:oMathPara>
                </a14:m>
                <a:endParaRPr lang="es-CR" dirty="0"/>
              </a:p>
              <a:p>
                <a:pPr marL="0" indent="0" algn="just">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6713" y="972771"/>
                <a:ext cx="11658601" cy="5797305"/>
              </a:xfrm>
              <a:blipFill>
                <a:blip r:embed="rId2"/>
                <a:stretch>
                  <a:fillRect l="-732" t="-1472" r="-785"/>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a:bodyPr>
          <a:lstStyle/>
          <a:p>
            <a:pPr algn="ctr"/>
            <a:r>
              <a:rPr lang="es-CR" dirty="0"/>
              <a:t>Otras variantes no lineales de la </a:t>
            </a:r>
            <a:r>
              <a:rPr lang="es-CR" i="1" dirty="0"/>
              <a:t>RST</a:t>
            </a:r>
          </a:p>
        </p:txBody>
      </p:sp>
    </p:spTree>
    <p:extLst>
      <p:ext uri="{BB962C8B-B14F-4D97-AF65-F5344CB8AC3E}">
        <p14:creationId xmlns:p14="http://schemas.microsoft.com/office/powerpoint/2010/main" val="394464276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89792" y="1104656"/>
                <a:ext cx="11339146" cy="4351338"/>
              </a:xfrm>
            </p:spPr>
            <p:txBody>
              <a:bodyPr>
                <a:normAutofit/>
              </a:bodyPr>
              <a:lstStyle/>
              <a:p>
                <a:pPr marL="0" indent="0">
                  <a:buNone/>
                </a:pPr>
                <a:r>
                  <a:rPr lang="es-CR" sz="2400" dirty="0"/>
                  <a:t>¿Bajo la función </a:t>
                </a:r>
                <a14:m>
                  <m:oMath xmlns:m="http://schemas.openxmlformats.org/officeDocument/2006/math">
                    <m:r>
                      <a:rPr lang="es-CR" sz="2400" i="1">
                        <a:latin typeface="Cambria Math" panose="02040503050406030204" pitchFamily="18" charset="0"/>
                      </a:rPr>
                      <m:t>𝑦</m:t>
                    </m:r>
                    <m:r>
                      <a:rPr lang="es-CR" sz="2400" i="1">
                        <a:latin typeface="Cambria Math" panose="02040503050406030204" pitchFamily="18" charset="0"/>
                      </a:rPr>
                      <m:t>=</m:t>
                    </m:r>
                    <m:r>
                      <a:rPr lang="es-CR" sz="2400" i="1">
                        <a:latin typeface="Cambria Math" panose="02040503050406030204" pitchFamily="18" charset="0"/>
                      </a:rPr>
                      <m:t>𝑓</m:t>
                    </m:r>
                    <m:r>
                      <a:rPr lang="es-CR" sz="2400" i="1">
                        <a:latin typeface="Cambria Math" panose="02040503050406030204" pitchFamily="18" charset="0"/>
                      </a:rPr>
                      <m:t>(</m:t>
                    </m:r>
                    <m:r>
                      <a:rPr lang="es-CR" sz="2400" i="1">
                        <a:latin typeface="Cambria Math" panose="02040503050406030204" pitchFamily="18" charset="0"/>
                      </a:rPr>
                      <m:t>𝑥</m:t>
                    </m:r>
                    <m:r>
                      <a:rPr lang="es-CR" sz="2400" i="1">
                        <a:latin typeface="Cambria Math" panose="02040503050406030204" pitchFamily="18" charset="0"/>
                      </a:rPr>
                      <m:t>)+</m:t>
                    </m:r>
                    <m:r>
                      <a:rPr lang="es-CR" sz="2400" i="1">
                        <a:latin typeface="Cambria Math" panose="02040503050406030204" pitchFamily="18" charset="0"/>
                      </a:rPr>
                      <m:t>𝜀</m:t>
                    </m:r>
                  </m:oMath>
                </a14:m>
                <a:r>
                  <a:rPr lang="es-CR" sz="2400" dirty="0"/>
                  <a:t>, qué modelos conocemos donde se aplica esta lógica?</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89792" y="1104656"/>
                <a:ext cx="11339146" cy="4351338"/>
              </a:xfrm>
              <a:blipFill>
                <a:blip r:embed="rId2"/>
                <a:stretch>
                  <a:fillRect l="-860" t="-1961"/>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a:bodyPr>
          <a:lstStyle/>
          <a:p>
            <a:pPr algn="ctr"/>
            <a:r>
              <a:rPr lang="es-CR" dirty="0"/>
              <a:t>Otras variantes no lineales de la </a:t>
            </a:r>
            <a:r>
              <a:rPr lang="es-CR" i="1" dirty="0"/>
              <a:t>RST</a:t>
            </a:r>
          </a:p>
        </p:txBody>
      </p:sp>
      <p:pic>
        <p:nvPicPr>
          <p:cNvPr id="22530"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61" y="2325493"/>
            <a:ext cx="5370400" cy="3586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2532" name="Picture 4"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234" y="2325493"/>
            <a:ext cx="5726135" cy="38140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56695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Otras variantes no lineales de la </a:t>
            </a:r>
            <a:r>
              <a:rPr lang="es-CR" i="1" dirty="0"/>
              <a:t>RST</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389792" y="1104655"/>
                <a:ext cx="11339146" cy="5674214"/>
              </a:xfrm>
            </p:spPr>
            <p:txBody>
              <a:bodyPr>
                <a:normAutofit/>
              </a:bodyPr>
              <a:lstStyle/>
              <a:p>
                <a:r>
                  <a:rPr lang="es-CR" sz="2400" dirty="0"/>
                  <a:t>Otra opción muy común donde la linealidad no se aplica es en los cambios de nivel a partir de un determinado periodo. Esto se presente como sigue:</a:t>
                </a:r>
              </a:p>
              <a:p>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𝑗</m:t>
                          </m:r>
                          <m:r>
                            <a:rPr lang="es-CR" sz="2400" i="1">
                              <a:latin typeface="Cambria Math" panose="02040503050406030204" pitchFamily="18" charset="0"/>
                            </a:rPr>
                            <m:t>,</m:t>
                          </m:r>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d>
                            <m:dPr>
                              <m:ctrlPr>
                                <a:rPr lang="es-CR" sz="2400" i="1">
                                  <a:latin typeface="Cambria Math" panose="02040503050406030204" pitchFamily="18" charset="0"/>
                                </a:rPr>
                              </m:ctrlPr>
                            </m:dPr>
                            <m:e>
                              <m:r>
                                <a:rPr lang="es-CR" sz="2400" i="1">
                                  <a:latin typeface="Cambria Math" panose="02040503050406030204" pitchFamily="18" charset="0"/>
                                </a:rPr>
                                <m:t>𝑥</m:t>
                              </m:r>
                              <m:r>
                                <a:rPr lang="es-CR" sz="2400" i="1">
                                  <a:latin typeface="Cambria Math" panose="02040503050406030204" pitchFamily="18" charset="0"/>
                                </a:rPr>
                                <m:t>−</m:t>
                              </m:r>
                              <m:r>
                                <a:rPr lang="es-CR" sz="2400" b="0" i="1" smtClean="0">
                                  <a:latin typeface="Cambria Math" panose="02040503050406030204" pitchFamily="18" charset="0"/>
                                </a:rPr>
                                <m:t>𝑡</m:t>
                              </m:r>
                            </m:e>
                          </m:d>
                        </m:e>
                        <m:sub>
                          <m:r>
                            <a:rPr lang="es-CR" sz="2400" i="1">
                              <a:latin typeface="Cambria Math" panose="02040503050406030204" pitchFamily="18" charset="0"/>
                            </a:rPr>
                            <m:t>+</m:t>
                          </m:r>
                        </m:sub>
                      </m:sSub>
                      <m:r>
                        <a:rPr lang="es-CR" sz="2400" i="1">
                          <a:latin typeface="Cambria Math" panose="02040503050406030204" pitchFamily="18" charset="0"/>
                        </a:rPr>
                        <m:t>= </m:t>
                      </m:r>
                      <m:d>
                        <m:dPr>
                          <m:begChr m:val="{"/>
                          <m:endChr m:val=""/>
                          <m:ctrlPr>
                            <a:rPr lang="es-CR" sz="2400" i="1">
                              <a:latin typeface="Cambria Math" panose="02040503050406030204" pitchFamily="18" charset="0"/>
                            </a:rPr>
                          </m:ctrlPr>
                        </m:dPr>
                        <m:e>
                          <m:eqArr>
                            <m:eqArrPr>
                              <m:ctrlPr>
                                <a:rPr lang="es-CR" sz="2400" i="1">
                                  <a:latin typeface="Cambria Math" panose="02040503050406030204" pitchFamily="18" charset="0"/>
                                </a:rPr>
                              </m:ctrlPr>
                            </m:eqArrPr>
                            <m:e>
                              <m:r>
                                <a:rPr lang="es-CR" sz="2400" i="1">
                                  <a:latin typeface="Cambria Math" panose="02040503050406030204" pitchFamily="18" charset="0"/>
                                </a:rPr>
                                <m:t>0                   </m:t>
                              </m:r>
                              <m:r>
                                <a:rPr lang="es-CR" sz="2400" i="1">
                                  <a:latin typeface="Cambria Math" panose="02040503050406030204" pitchFamily="18" charset="0"/>
                                </a:rPr>
                                <m:t>𝑥</m:t>
                              </m:r>
                              <m:r>
                                <a:rPr lang="es-CR" sz="2400" i="1">
                                  <a:latin typeface="Cambria Math" panose="02040503050406030204" pitchFamily="18" charset="0"/>
                                </a:rPr>
                                <m:t>&lt;</m:t>
                              </m:r>
                              <m:r>
                                <a:rPr lang="es-CR" sz="2400" b="0" i="1" smtClean="0">
                                  <a:latin typeface="Cambria Math" panose="02040503050406030204" pitchFamily="18" charset="0"/>
                                </a:rPr>
                                <m:t>𝑡</m:t>
                              </m:r>
                            </m:e>
                            <m:e>
                              <m:d>
                                <m:dPr>
                                  <m:ctrlPr>
                                    <a:rPr lang="es-CR" sz="2400" i="1">
                                      <a:latin typeface="Cambria Math" panose="02040503050406030204" pitchFamily="18" charset="0"/>
                                    </a:rPr>
                                  </m:ctrlPr>
                                </m:dPr>
                                <m:e>
                                  <m:r>
                                    <a:rPr lang="es-CR" sz="2400" i="1">
                                      <a:latin typeface="Cambria Math" panose="02040503050406030204" pitchFamily="18" charset="0"/>
                                    </a:rPr>
                                    <m:t>𝑥</m:t>
                                  </m:r>
                                  <m:r>
                                    <a:rPr lang="es-CR" sz="2400" i="1">
                                      <a:latin typeface="Cambria Math" panose="02040503050406030204" pitchFamily="18" charset="0"/>
                                    </a:rPr>
                                    <m:t>−</m:t>
                                  </m:r>
                                  <m:r>
                                    <a:rPr lang="es-CR" sz="2400" b="0" i="1" smtClean="0">
                                      <a:latin typeface="Cambria Math" panose="02040503050406030204" pitchFamily="18" charset="0"/>
                                    </a:rPr>
                                    <m:t>𝑡</m:t>
                                  </m:r>
                                </m:e>
                              </m:d>
                              <m:r>
                                <a:rPr lang="es-CR" sz="2400" i="1">
                                  <a:latin typeface="Cambria Math" panose="02040503050406030204" pitchFamily="18" charset="0"/>
                                </a:rPr>
                                <m:t>         </m:t>
                              </m:r>
                              <m:r>
                                <a:rPr lang="es-CR" sz="2400" i="1">
                                  <a:latin typeface="Cambria Math" panose="02040503050406030204" pitchFamily="18" charset="0"/>
                                </a:rPr>
                                <m:t>𝑥</m:t>
                              </m:r>
                              <m:r>
                                <a:rPr lang="es-CR" sz="2400" i="1">
                                  <a:latin typeface="Cambria Math" panose="02040503050406030204" pitchFamily="18" charset="0"/>
                                </a:rPr>
                                <m:t>≥</m:t>
                              </m:r>
                              <m:r>
                                <a:rPr lang="es-CR" sz="2400" b="0" i="1" smtClean="0">
                                  <a:latin typeface="Cambria Math" panose="02040503050406030204" pitchFamily="18" charset="0"/>
                                </a:rPr>
                                <m:t>𝑡</m:t>
                              </m:r>
                              <m:r>
                                <a:rPr lang="es-CR" sz="2400" i="1">
                                  <a:latin typeface="Cambria Math" panose="02040503050406030204" pitchFamily="18" charset="0"/>
                                </a:rPr>
                                <m:t>  </m:t>
                              </m:r>
                            </m:e>
                          </m:eqArr>
                        </m:e>
                      </m:d>
                    </m:oMath>
                  </m:oMathPara>
                </a14:m>
                <a:endParaRPr lang="es-CR" sz="2400" dirty="0"/>
              </a:p>
              <a:p>
                <a:pPr marL="0" indent="0">
                  <a:buNone/>
                </a:pPr>
                <a:endParaRPr lang="es-CR" sz="2400" dirty="0"/>
              </a:p>
              <a:p>
                <a:r>
                  <a:rPr lang="es-CR" sz="2400" dirty="0"/>
                  <a:t>Finalmente, la opción más famosa de no linealidad son las regresiones </a:t>
                </a:r>
                <a:r>
                  <a:rPr lang="es-CR" sz="2400" b="1" i="1" dirty="0" err="1"/>
                  <a:t>splines</a:t>
                </a:r>
                <a:r>
                  <a:rPr lang="es-CR" sz="2400" dirty="0"/>
                  <a:t>. Estas se definen ajustando el valor de los variables según ciertas constantes o transformaciones para un determinado momento o punto:</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1</m:t>
                          </m:r>
                        </m:sub>
                      </m:sSub>
                      <m:r>
                        <a:rPr lang="es-CR" sz="2400" i="1">
                          <a:latin typeface="Cambria Math" panose="02040503050406030204" pitchFamily="18" charset="0"/>
                        </a:rPr>
                        <m:t>=</m:t>
                      </m:r>
                      <m:r>
                        <a:rPr lang="es-CR" sz="2400" i="1">
                          <a:latin typeface="Cambria Math" panose="02040503050406030204" pitchFamily="18" charset="0"/>
                        </a:rPr>
                        <m:t>𝑥</m:t>
                      </m:r>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2</m:t>
                          </m:r>
                        </m:sub>
                      </m:sSub>
                      <m:r>
                        <a:rPr lang="es-CR" sz="2400" i="1">
                          <a:latin typeface="Cambria Math" panose="02040503050406030204" pitchFamily="18" charset="0"/>
                        </a:rPr>
                        <m:t>=</m:t>
                      </m:r>
                      <m:sSup>
                        <m:sSupPr>
                          <m:ctrlPr>
                            <a:rPr lang="es-CR" sz="2400" i="1">
                              <a:latin typeface="Cambria Math" panose="02040503050406030204" pitchFamily="18" charset="0"/>
                            </a:rPr>
                          </m:ctrlPr>
                        </m:sSupPr>
                        <m:e>
                          <m:r>
                            <a:rPr lang="es-CR" sz="2400" i="1">
                              <a:latin typeface="Cambria Math" panose="02040503050406030204" pitchFamily="18" charset="0"/>
                            </a:rPr>
                            <m:t>𝑥</m:t>
                          </m:r>
                        </m:e>
                        <m:sup>
                          <m:r>
                            <a:rPr lang="es-CR" sz="2400" i="1">
                              <a:latin typeface="Cambria Math" panose="02040503050406030204" pitchFamily="18" charset="0"/>
                            </a:rPr>
                            <m:t>2</m:t>
                          </m:r>
                        </m:sup>
                      </m:sSup>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3</m:t>
                          </m:r>
                        </m:sub>
                      </m:sSub>
                      <m:r>
                        <a:rPr lang="es-CR" sz="2400" i="1">
                          <a:latin typeface="Cambria Math" panose="02040503050406030204" pitchFamily="18" charset="0"/>
                        </a:rPr>
                        <m:t>= </m:t>
                      </m:r>
                      <m:sSup>
                        <m:sSupPr>
                          <m:ctrlPr>
                            <a:rPr lang="es-CR" sz="2400" i="1">
                              <a:latin typeface="Cambria Math" panose="02040503050406030204" pitchFamily="18" charset="0"/>
                            </a:rPr>
                          </m:ctrlPr>
                        </m:sSupPr>
                        <m:e>
                          <m:r>
                            <a:rPr lang="es-CR" sz="2400" i="1">
                              <a:latin typeface="Cambria Math" panose="02040503050406030204" pitchFamily="18" charset="0"/>
                            </a:rPr>
                            <m:t>𝑥</m:t>
                          </m:r>
                        </m:e>
                        <m:sup>
                          <m:r>
                            <a:rPr lang="es-CR" sz="2400" i="1">
                              <a:latin typeface="Cambria Math" panose="02040503050406030204" pitchFamily="18" charset="0"/>
                            </a:rPr>
                            <m:t>3</m:t>
                          </m:r>
                        </m:sup>
                      </m:sSup>
                      <m:r>
                        <a:rPr lang="es-CR" sz="2400" i="1">
                          <a:latin typeface="Cambria Math" panose="02040503050406030204" pitchFamily="18" charset="0"/>
                        </a:rPr>
                        <m:t>    </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4</m:t>
                          </m:r>
                        </m:sub>
                      </m:sSub>
                      <m:r>
                        <a:rPr lang="es-CR" sz="2400" i="1">
                          <a:latin typeface="Cambria Math" panose="02040503050406030204" pitchFamily="18" charset="0"/>
                        </a:rPr>
                        <m:t>=</m:t>
                      </m:r>
                      <m:d>
                        <m:dPr>
                          <m:ctrlPr>
                            <a:rPr lang="es-CR" sz="2400" i="1">
                              <a:latin typeface="Cambria Math" panose="02040503050406030204" pitchFamily="18" charset="0"/>
                            </a:rPr>
                          </m:ctrlPr>
                        </m:dPr>
                        <m:e>
                          <m:r>
                            <a:rPr lang="es-CR" sz="2400" i="1">
                              <a:latin typeface="Cambria Math" panose="02040503050406030204" pitchFamily="18" charset="0"/>
                            </a:rPr>
                            <m:t>𝑥</m:t>
                          </m:r>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b="0" i="1" smtClean="0">
                                  <a:latin typeface="Cambria Math" panose="02040503050406030204" pitchFamily="18" charset="0"/>
                                </a:rPr>
                                <m:t>𝑡</m:t>
                              </m:r>
                            </m:e>
                            <m:sub>
                              <m:r>
                                <a:rPr lang="es-CR" sz="2400" i="1">
                                  <a:latin typeface="Cambria Math" panose="02040503050406030204" pitchFamily="18" charset="0"/>
                                </a:rPr>
                                <m:t>1</m:t>
                              </m:r>
                            </m:sub>
                          </m:sSub>
                        </m:e>
                      </m:d>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𝑘</m:t>
                          </m:r>
                        </m:sub>
                      </m:sSub>
                      <m:r>
                        <a:rPr lang="es-CR" sz="2400" i="1">
                          <a:latin typeface="Cambria Math" panose="02040503050406030204" pitchFamily="18" charset="0"/>
                        </a:rPr>
                        <m:t>=(</m:t>
                      </m:r>
                      <m:r>
                        <a:rPr lang="es-CR" sz="2400" i="1">
                          <a:latin typeface="Cambria Math" panose="02040503050406030204" pitchFamily="18" charset="0"/>
                        </a:rPr>
                        <m:t>𝑥</m:t>
                      </m:r>
                      <m:r>
                        <a:rPr lang="es-CR" sz="2400" i="1">
                          <a:latin typeface="Cambria Math" panose="02040503050406030204" pitchFamily="18" charset="0"/>
                        </a:rPr>
                        <m:t>_</m:t>
                      </m:r>
                      <m:sSub>
                        <m:sSubPr>
                          <m:ctrlPr>
                            <a:rPr lang="es-CR" sz="2400" i="1">
                              <a:latin typeface="Cambria Math" panose="02040503050406030204" pitchFamily="18" charset="0"/>
                            </a:rPr>
                          </m:ctrlPr>
                        </m:sSubPr>
                        <m:e>
                          <m:r>
                            <a:rPr lang="es-CR" sz="2400" b="0" i="1" smtClean="0">
                              <a:latin typeface="Cambria Math" panose="02040503050406030204" pitchFamily="18" charset="0"/>
                            </a:rPr>
                            <m:t>𝑡</m:t>
                          </m:r>
                        </m:e>
                        <m:sub>
                          <m:r>
                            <a:rPr lang="es-CR" sz="2400" i="1">
                              <a:latin typeface="Cambria Math" panose="02040503050406030204" pitchFamily="18" charset="0"/>
                            </a:rPr>
                            <m:t>𝑘</m:t>
                          </m:r>
                          <m:r>
                            <a:rPr lang="es-CR" sz="2400" i="1">
                              <a:latin typeface="Cambria Math" panose="02040503050406030204" pitchFamily="18" charset="0"/>
                            </a:rPr>
                            <m:t>−3</m:t>
                          </m:r>
                        </m:sub>
                      </m:sSub>
                      <m:r>
                        <a:rPr lang="es-CR" sz="2400" i="1">
                          <a:latin typeface="Cambria Math" panose="02040503050406030204" pitchFamily="18" charset="0"/>
                        </a:rPr>
                        <m:t>)</m:t>
                      </m:r>
                    </m:oMath>
                  </m:oMathPara>
                </a14:m>
                <a:endParaRPr lang="es-CR" dirty="0"/>
              </a:p>
              <a:p>
                <a:pPr marL="0" indent="0">
                  <a:buNone/>
                </a:pPr>
                <a:endParaRPr lang="es-CR" sz="2400" dirty="0"/>
              </a:p>
              <a:p>
                <a:pPr marL="0" indent="0">
                  <a:buNone/>
                </a:pPr>
                <a:endParaRPr lang="es-CR" sz="2400" dirty="0"/>
              </a:p>
              <a:p>
                <a:pPr marL="0" indent="0">
                  <a:buNone/>
                </a:pPr>
                <a:endParaRPr lang="es-CR" sz="24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389792" y="1104655"/>
                <a:ext cx="11339146" cy="5674214"/>
              </a:xfrm>
              <a:blipFill>
                <a:blip r:embed="rId2"/>
                <a:stretch>
                  <a:fillRect l="-753" t="-1504"/>
                </a:stretch>
              </a:blipFill>
            </p:spPr>
            <p:txBody>
              <a:bodyPr/>
              <a:lstStyle/>
              <a:p>
                <a:r>
                  <a:rPr lang="es-CR">
                    <a:noFill/>
                  </a:rPr>
                  <a:t> </a:t>
                </a:r>
              </a:p>
            </p:txBody>
          </p:sp>
        </mc:Fallback>
      </mc:AlternateContent>
    </p:spTree>
    <p:extLst>
      <p:ext uri="{BB962C8B-B14F-4D97-AF65-F5344CB8AC3E}">
        <p14:creationId xmlns:p14="http://schemas.microsoft.com/office/powerpoint/2010/main" val="395628799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54977" y="1113448"/>
                <a:ext cx="11605846" cy="4351338"/>
              </a:xfrm>
            </p:spPr>
            <p:txBody>
              <a:bodyPr>
                <a:normAutofit/>
              </a:bodyPr>
              <a:lstStyle/>
              <a:p>
                <a:pPr algn="just"/>
                <a:r>
                  <a:rPr lang="es-CR" sz="2400" dirty="0"/>
                  <a:t>Apliquemos como forma no lineales los cambios de nivel, una función con cambio exponencial </a:t>
                </a:r>
                <a14:m>
                  <m:oMath xmlns:m="http://schemas.openxmlformats.org/officeDocument/2006/math">
                    <m:r>
                      <a:rPr lang="es-CR" sz="2400" b="0" i="1" smtClean="0">
                        <a:latin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𝜆</m:t>
                    </m:r>
                    <m:r>
                      <a:rPr lang="es-CR" sz="2400" b="0" i="1" smtClean="0">
                        <a:latin typeface="Cambria Math" panose="02040503050406030204" pitchFamily="18" charset="0"/>
                        <a:ea typeface="Cambria Math" panose="02040503050406030204" pitchFamily="18" charset="0"/>
                      </a:rPr>
                      <m:t>=0)</m:t>
                    </m:r>
                  </m:oMath>
                </a14:m>
                <a:r>
                  <a:rPr lang="es-CR" sz="2400" dirty="0"/>
                  <a:t>, una forma lineal y un </a:t>
                </a:r>
                <a:r>
                  <a:rPr lang="es-CR" sz="2400" dirty="0" err="1"/>
                  <a:t>Spline</a:t>
                </a:r>
                <a:r>
                  <a:rPr lang="es-CR" sz="2400" dirty="0"/>
                  <a:t> Cúbico. El resultado es el siguiente:</a:t>
                </a:r>
              </a:p>
              <a:p>
                <a:pPr marL="0" indent="0">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54977" y="1113448"/>
                <a:ext cx="11605846" cy="4351338"/>
              </a:xfrm>
              <a:blipFill>
                <a:blip r:embed="rId2"/>
                <a:stretch>
                  <a:fillRect l="-735" t="-1964" r="-788"/>
                </a:stretch>
              </a:blipFill>
            </p:spPr>
            <p:txBody>
              <a:bodyPr/>
              <a:lstStyle/>
              <a:p>
                <a:r>
                  <a:rPr lang="es-CR">
                    <a:noFill/>
                  </a:rPr>
                  <a:t> </a:t>
                </a:r>
              </a:p>
            </p:txBody>
          </p:sp>
        </mc:Fallback>
      </mc:AlternateContent>
      <p:sp>
        <p:nvSpPr>
          <p:cNvPr id="4" name="Título 1"/>
          <p:cNvSpPr>
            <a:spLocks noGrp="1"/>
          </p:cNvSpPr>
          <p:nvPr>
            <p:ph type="title"/>
          </p:nvPr>
        </p:nvSpPr>
        <p:spPr>
          <a:xfrm>
            <a:off x="96714" y="48607"/>
            <a:ext cx="12010294" cy="760285"/>
          </a:xfrm>
        </p:spPr>
        <p:txBody>
          <a:bodyPr>
            <a:normAutofit/>
          </a:bodyPr>
          <a:lstStyle/>
          <a:p>
            <a:pPr algn="ctr"/>
            <a:r>
              <a:rPr lang="es-CR" dirty="0"/>
              <a:t>Otras variantes no lineales de la </a:t>
            </a:r>
            <a:r>
              <a:rPr lang="es-CR" i="1" dirty="0"/>
              <a:t>RST</a:t>
            </a:r>
          </a:p>
        </p:txBody>
      </p:sp>
      <p:pic>
        <p:nvPicPr>
          <p:cNvPr id="5" name="Imagen 4"/>
          <p:cNvPicPr>
            <a:picLocks noChangeAspect="1"/>
          </p:cNvPicPr>
          <p:nvPr/>
        </p:nvPicPr>
        <p:blipFill>
          <a:blip r:embed="rId3"/>
          <a:stretch>
            <a:fillRect/>
          </a:stretch>
        </p:blipFill>
        <p:spPr>
          <a:xfrm>
            <a:off x="322384" y="2429357"/>
            <a:ext cx="8466993" cy="4200043"/>
          </a:xfrm>
          <a:prstGeom prst="rect">
            <a:avLst/>
          </a:prstGeom>
        </p:spPr>
      </p:pic>
      <p:sp>
        <p:nvSpPr>
          <p:cNvPr id="6" name="CuadroTexto 5"/>
          <p:cNvSpPr txBox="1"/>
          <p:nvPr/>
        </p:nvSpPr>
        <p:spPr>
          <a:xfrm>
            <a:off x="9223131" y="2540977"/>
            <a:ext cx="2110154" cy="461665"/>
          </a:xfrm>
          <a:prstGeom prst="rect">
            <a:avLst/>
          </a:prstGeom>
          <a:noFill/>
        </p:spPr>
        <p:txBody>
          <a:bodyPr wrap="square" rtlCol="0">
            <a:spAutoFit/>
          </a:bodyPr>
          <a:lstStyle/>
          <a:p>
            <a:r>
              <a:rPr lang="es-CR" sz="2400" dirty="0"/>
              <a:t>¿Qué sucedió?</a:t>
            </a:r>
          </a:p>
        </p:txBody>
      </p:sp>
    </p:spTree>
    <p:extLst>
      <p:ext uri="{BB962C8B-B14F-4D97-AF65-F5344CB8AC3E}">
        <p14:creationId xmlns:p14="http://schemas.microsoft.com/office/powerpoint/2010/main" val="1336638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3076" y="963979"/>
            <a:ext cx="11066585" cy="4351338"/>
          </a:xfrm>
        </p:spPr>
        <p:txBody>
          <a:bodyPr>
            <a:normAutofit/>
          </a:bodyPr>
          <a:lstStyle/>
          <a:p>
            <a:r>
              <a:rPr lang="es-CR" sz="2400" dirty="0"/>
              <a:t>Otro ejemplo donde es más pertinente aplicar las mismas opciones no lineales.</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Otras variantes no lineales de la </a:t>
            </a:r>
            <a:r>
              <a:rPr lang="es-CR" i="1" dirty="0"/>
              <a:t>RST</a:t>
            </a:r>
          </a:p>
        </p:txBody>
      </p:sp>
      <p:pic>
        <p:nvPicPr>
          <p:cNvPr id="19458" name="Picture 2" descr="Projecting forecasts from a linear, exponential, piecewise linear trends and a cubic spline for the Boston marathon winning ti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8" y="1948351"/>
            <a:ext cx="7713541" cy="459312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9117623" y="2048607"/>
            <a:ext cx="2576146" cy="830997"/>
          </a:xfrm>
          <a:prstGeom prst="rect">
            <a:avLst/>
          </a:prstGeom>
          <a:noFill/>
        </p:spPr>
        <p:txBody>
          <a:bodyPr wrap="square" rtlCol="0">
            <a:spAutoFit/>
          </a:bodyPr>
          <a:lstStyle/>
          <a:p>
            <a:pPr algn="ctr"/>
            <a:r>
              <a:rPr lang="es-CR" sz="2400" dirty="0"/>
              <a:t>¿Qué piensan al respecto?</a:t>
            </a:r>
          </a:p>
        </p:txBody>
      </p:sp>
    </p:spTree>
    <p:extLst>
      <p:ext uri="{BB962C8B-B14F-4D97-AF65-F5344CB8AC3E}">
        <p14:creationId xmlns:p14="http://schemas.microsoft.com/office/powerpoint/2010/main" val="13477430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871404"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871404"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Elipse"/>
          <p:cNvSpPr/>
          <p:nvPr/>
        </p:nvSpPr>
        <p:spPr>
          <a:xfrm>
            <a:off x="7030591"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9" name="8 Elipse"/>
          <p:cNvSpPr/>
          <p:nvPr/>
        </p:nvSpPr>
        <p:spPr>
          <a:xfrm>
            <a:off x="7030591" y="3429000"/>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0" name="9 Elipse"/>
          <p:cNvSpPr/>
          <p:nvPr/>
        </p:nvSpPr>
        <p:spPr>
          <a:xfrm>
            <a:off x="7030591" y="5373216"/>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
        <p:nvSpPr>
          <p:cNvPr id="12" name="11 Rectángulo redondeado"/>
          <p:cNvSpPr/>
          <p:nvPr/>
        </p:nvSpPr>
        <p:spPr>
          <a:xfrm>
            <a:off x="2453379"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modelos RST</a:t>
            </a:r>
          </a:p>
        </p:txBody>
      </p:sp>
      <p:sp>
        <p:nvSpPr>
          <p:cNvPr id="13" name="12 Rectángulo redondeado"/>
          <p:cNvSpPr/>
          <p:nvPr/>
        </p:nvSpPr>
        <p:spPr>
          <a:xfrm>
            <a:off x="2453379"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Los predictores en la regresión</a:t>
            </a:r>
          </a:p>
        </p:txBody>
      </p:sp>
      <p:sp>
        <p:nvSpPr>
          <p:cNvPr id="15" name="14 Rectángulo redondeado"/>
          <p:cNvSpPr/>
          <p:nvPr/>
        </p:nvSpPr>
        <p:spPr>
          <a:xfrm>
            <a:off x="8974807" y="1423151"/>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Medidas de rendimiento y el pronóstico</a:t>
            </a:r>
          </a:p>
        </p:txBody>
      </p:sp>
      <p:sp>
        <p:nvSpPr>
          <p:cNvPr id="16" name="15 Rectángulo redondeado"/>
          <p:cNvSpPr/>
          <p:nvPr/>
        </p:nvSpPr>
        <p:spPr>
          <a:xfrm>
            <a:off x="8974807" y="3429000"/>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Otras variantes no lineales</a:t>
            </a:r>
          </a:p>
        </p:txBody>
      </p:sp>
      <p:sp>
        <p:nvSpPr>
          <p:cNvPr id="17" name="16 Rectángulo redondeado"/>
          <p:cNvSpPr/>
          <p:nvPr/>
        </p:nvSpPr>
        <p:spPr>
          <a:xfrm>
            <a:off x="8974807" y="5373216"/>
            <a:ext cx="194421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múltiple</a:t>
            </a:r>
          </a:p>
        </p:txBody>
      </p:sp>
    </p:spTree>
    <p:extLst>
      <p:ext uri="{BB962C8B-B14F-4D97-AF65-F5344CB8AC3E}">
        <p14:creationId xmlns:p14="http://schemas.microsoft.com/office/powerpoint/2010/main" val="14737305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7840" y="137478"/>
            <a:ext cx="8229600" cy="994122"/>
          </a:xfrm>
        </p:spPr>
        <p:txBody>
          <a:bodyPr>
            <a:normAutofit/>
          </a:bodyPr>
          <a:lstStyle/>
          <a:p>
            <a:pPr algn="ctr"/>
            <a:r>
              <a:rPr lang="es-CR" dirty="0"/>
              <a:t>Índice</a:t>
            </a:r>
          </a:p>
        </p:txBody>
      </p:sp>
      <p:sp>
        <p:nvSpPr>
          <p:cNvPr id="5" name="4 Elipse"/>
          <p:cNvSpPr/>
          <p:nvPr/>
        </p:nvSpPr>
        <p:spPr>
          <a:xfrm>
            <a:off x="871404" y="1423151"/>
            <a:ext cx="1080120" cy="10081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11" name="10 Rectángulo redondeado"/>
          <p:cNvSpPr/>
          <p:nvPr/>
        </p:nvSpPr>
        <p:spPr>
          <a:xfrm>
            <a:off x="2453379" y="1423151"/>
            <a:ext cx="1944217" cy="1008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Regresión: transversal vs longitudinal</a:t>
            </a:r>
          </a:p>
        </p:txBody>
      </p:sp>
    </p:spTree>
    <p:extLst>
      <p:ext uri="{BB962C8B-B14F-4D97-AF65-F5344CB8AC3E}">
        <p14:creationId xmlns:p14="http://schemas.microsoft.com/office/powerpoint/2010/main" val="338054070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1193" y="804923"/>
            <a:ext cx="10515600" cy="4351338"/>
          </a:xfrm>
        </p:spPr>
        <p:txBody>
          <a:bodyPr>
            <a:normAutofit/>
          </a:bodyPr>
          <a:lstStyle/>
          <a:p>
            <a:pPr algn="just"/>
            <a:r>
              <a:rPr lang="es-CR" sz="2400" dirty="0"/>
              <a:t>Aunque el curso se centra en las series univariadas, se presenta brevemente la utilización de las regresiones múltiples en las series temporales.</a:t>
            </a:r>
          </a:p>
          <a:p>
            <a:pPr algn="just"/>
            <a:endParaRPr lang="es-CR" sz="2400" dirty="0"/>
          </a:p>
          <a:p>
            <a:pPr algn="just"/>
            <a:r>
              <a:rPr lang="es-CR" sz="2400" dirty="0"/>
              <a:t>Empecemos por estimar una serie por algún otro predictor o variable también temporal. Utilizaremos el archivo </a:t>
            </a:r>
            <a:r>
              <a:rPr lang="es-CR" sz="2400" dirty="0" err="1"/>
              <a:t>uschange</a:t>
            </a:r>
            <a:r>
              <a:rPr lang="es-CR" sz="2400" dirty="0"/>
              <a:t> de la librería fpp2.</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pic>
        <p:nvPicPr>
          <p:cNvPr id="2" name="Imagen 1"/>
          <p:cNvPicPr>
            <a:picLocks noChangeAspect="1"/>
          </p:cNvPicPr>
          <p:nvPr/>
        </p:nvPicPr>
        <p:blipFill>
          <a:blip r:embed="rId2"/>
          <a:stretch>
            <a:fillRect/>
          </a:stretch>
        </p:blipFill>
        <p:spPr>
          <a:xfrm>
            <a:off x="2091542" y="3094891"/>
            <a:ext cx="6929870" cy="3631223"/>
          </a:xfrm>
          <a:prstGeom prst="rect">
            <a:avLst/>
          </a:prstGeom>
        </p:spPr>
      </p:pic>
    </p:spTree>
    <p:extLst>
      <p:ext uri="{BB962C8B-B14F-4D97-AF65-F5344CB8AC3E}">
        <p14:creationId xmlns:p14="http://schemas.microsoft.com/office/powerpoint/2010/main" val="357568806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sp>
        <p:nvSpPr>
          <p:cNvPr id="4" name="Marcador de contenido 2"/>
          <p:cNvSpPr>
            <a:spLocks noGrp="1"/>
          </p:cNvSpPr>
          <p:nvPr>
            <p:ph idx="1"/>
          </p:nvPr>
        </p:nvSpPr>
        <p:spPr>
          <a:xfrm>
            <a:off x="161193" y="804923"/>
            <a:ext cx="11798762" cy="4351338"/>
          </a:xfrm>
        </p:spPr>
        <p:txBody>
          <a:bodyPr>
            <a:normAutofit/>
          </a:bodyPr>
          <a:lstStyle/>
          <a:p>
            <a:r>
              <a:rPr lang="es-CR" sz="2400" dirty="0"/>
              <a:t>Relación entre el consumo y el ingreso. ¿Sería pertinente pronosticar el consumo por el ingreso medio?</a:t>
            </a:r>
          </a:p>
          <a:p>
            <a:pPr marL="0" indent="0">
              <a:buNone/>
            </a:pPr>
            <a:endParaRPr lang="es-CR" sz="2400" dirty="0"/>
          </a:p>
        </p:txBody>
      </p:sp>
      <p:pic>
        <p:nvPicPr>
          <p:cNvPr id="2" name="Imagen 1"/>
          <p:cNvPicPr>
            <a:picLocks noChangeAspect="1"/>
          </p:cNvPicPr>
          <p:nvPr/>
        </p:nvPicPr>
        <p:blipFill>
          <a:blip r:embed="rId2"/>
          <a:stretch>
            <a:fillRect/>
          </a:stretch>
        </p:blipFill>
        <p:spPr>
          <a:xfrm>
            <a:off x="345830" y="1916724"/>
            <a:ext cx="5836387" cy="4648450"/>
          </a:xfrm>
          <a:prstGeom prst="rect">
            <a:avLst/>
          </a:prstGeom>
        </p:spPr>
      </p:pic>
      <p:sp>
        <p:nvSpPr>
          <p:cNvPr id="6" name="Rectángulo redondeado 5"/>
          <p:cNvSpPr/>
          <p:nvPr/>
        </p:nvSpPr>
        <p:spPr>
          <a:xfrm>
            <a:off x="7816362" y="1916724"/>
            <a:ext cx="3059723" cy="826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Ecuación de regresión</a:t>
            </a:r>
          </a:p>
        </p:txBody>
      </p:sp>
      <p:pic>
        <p:nvPicPr>
          <p:cNvPr id="7" name="Imagen 6"/>
          <p:cNvPicPr>
            <a:picLocks noChangeAspect="1"/>
          </p:cNvPicPr>
          <p:nvPr/>
        </p:nvPicPr>
        <p:blipFill>
          <a:blip r:embed="rId3"/>
          <a:stretch>
            <a:fillRect/>
          </a:stretch>
        </p:blipFill>
        <p:spPr>
          <a:xfrm>
            <a:off x="6665792" y="3278181"/>
            <a:ext cx="5294163" cy="3065042"/>
          </a:xfrm>
          <a:prstGeom prst="rect">
            <a:avLst/>
          </a:prstGeom>
        </p:spPr>
      </p:pic>
    </p:spTree>
    <p:extLst>
      <p:ext uri="{BB962C8B-B14F-4D97-AF65-F5344CB8AC3E}">
        <p14:creationId xmlns:p14="http://schemas.microsoft.com/office/powerpoint/2010/main" val="397708808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sp>
        <p:nvSpPr>
          <p:cNvPr id="5" name="Marcador de contenido 2"/>
          <p:cNvSpPr>
            <a:spLocks noGrp="1"/>
          </p:cNvSpPr>
          <p:nvPr>
            <p:ph idx="1"/>
          </p:nvPr>
        </p:nvSpPr>
        <p:spPr>
          <a:xfrm>
            <a:off x="161193" y="804923"/>
            <a:ext cx="11798762" cy="4351338"/>
          </a:xfrm>
        </p:spPr>
        <p:txBody>
          <a:bodyPr>
            <a:normAutofit/>
          </a:bodyPr>
          <a:lstStyle/>
          <a:p>
            <a:r>
              <a:rPr lang="es-CR" sz="2400" dirty="0"/>
              <a:t>¿Sería pertinente pronosticar el tipo del consumo según las otras variables?</a:t>
            </a:r>
          </a:p>
          <a:p>
            <a:pPr marL="0" indent="0">
              <a:buNone/>
            </a:pPr>
            <a:endParaRPr lang="es-CR" sz="2400" dirty="0"/>
          </a:p>
        </p:txBody>
      </p:sp>
      <p:pic>
        <p:nvPicPr>
          <p:cNvPr id="2" name="Imagen 1"/>
          <p:cNvPicPr>
            <a:picLocks noChangeAspect="1"/>
          </p:cNvPicPr>
          <p:nvPr/>
        </p:nvPicPr>
        <p:blipFill>
          <a:blip r:embed="rId2"/>
          <a:stretch>
            <a:fillRect/>
          </a:stretch>
        </p:blipFill>
        <p:spPr>
          <a:xfrm>
            <a:off x="3006283" y="1916723"/>
            <a:ext cx="5883908" cy="4686299"/>
          </a:xfrm>
          <a:prstGeom prst="rect">
            <a:avLst/>
          </a:prstGeom>
        </p:spPr>
      </p:pic>
    </p:spTree>
    <p:extLst>
      <p:ext uri="{BB962C8B-B14F-4D97-AF65-F5344CB8AC3E}">
        <p14:creationId xmlns:p14="http://schemas.microsoft.com/office/powerpoint/2010/main" val="345050765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sp>
        <p:nvSpPr>
          <p:cNvPr id="5" name="Marcador de contenido 2"/>
          <p:cNvSpPr>
            <a:spLocks noGrp="1"/>
          </p:cNvSpPr>
          <p:nvPr>
            <p:ph idx="1"/>
          </p:nvPr>
        </p:nvSpPr>
        <p:spPr>
          <a:xfrm>
            <a:off x="161193" y="804923"/>
            <a:ext cx="11798762" cy="4351338"/>
          </a:xfrm>
        </p:spPr>
        <p:txBody>
          <a:bodyPr>
            <a:normAutofit/>
          </a:bodyPr>
          <a:lstStyle/>
          <a:p>
            <a:r>
              <a:rPr lang="es-CR" sz="2400" dirty="0"/>
              <a:t>Estimemos el modelo según las otras variables predictoras. Veamos el resultado:</a:t>
            </a:r>
          </a:p>
          <a:p>
            <a:pPr marL="0" indent="0">
              <a:buNone/>
            </a:pPr>
            <a:endParaRPr lang="es-CR" sz="2400" dirty="0"/>
          </a:p>
        </p:txBody>
      </p:sp>
      <p:pic>
        <p:nvPicPr>
          <p:cNvPr id="2" name="Imagen 1"/>
          <p:cNvPicPr>
            <a:picLocks noChangeAspect="1"/>
          </p:cNvPicPr>
          <p:nvPr/>
        </p:nvPicPr>
        <p:blipFill>
          <a:blip r:embed="rId2"/>
          <a:stretch>
            <a:fillRect/>
          </a:stretch>
        </p:blipFill>
        <p:spPr>
          <a:xfrm>
            <a:off x="627550" y="1785016"/>
            <a:ext cx="6960645" cy="4615784"/>
          </a:xfrm>
          <a:prstGeom prst="rect">
            <a:avLst/>
          </a:prstGeom>
        </p:spPr>
      </p:pic>
      <p:sp>
        <p:nvSpPr>
          <p:cNvPr id="6" name="CuadroTexto 5"/>
          <p:cNvSpPr txBox="1"/>
          <p:nvPr/>
        </p:nvSpPr>
        <p:spPr>
          <a:xfrm>
            <a:off x="8924193" y="3862075"/>
            <a:ext cx="2576146" cy="461665"/>
          </a:xfrm>
          <a:prstGeom prst="rect">
            <a:avLst/>
          </a:prstGeom>
          <a:noFill/>
        </p:spPr>
        <p:txBody>
          <a:bodyPr wrap="square" rtlCol="0">
            <a:spAutoFit/>
          </a:bodyPr>
          <a:lstStyle/>
          <a:p>
            <a:pPr algn="ctr"/>
            <a:r>
              <a:rPr lang="es-CR" sz="2400" dirty="0"/>
              <a:t>¿Qué concluimos?</a:t>
            </a:r>
          </a:p>
        </p:txBody>
      </p:sp>
    </p:spTree>
    <p:extLst>
      <p:ext uri="{BB962C8B-B14F-4D97-AF65-F5344CB8AC3E}">
        <p14:creationId xmlns:p14="http://schemas.microsoft.com/office/powerpoint/2010/main" val="26763833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sp>
        <p:nvSpPr>
          <p:cNvPr id="7" name="Marcador de contenido 2"/>
          <p:cNvSpPr>
            <a:spLocks noGrp="1"/>
          </p:cNvSpPr>
          <p:nvPr>
            <p:ph idx="1"/>
          </p:nvPr>
        </p:nvSpPr>
        <p:spPr>
          <a:xfrm>
            <a:off x="161193" y="804923"/>
            <a:ext cx="11798762" cy="4351338"/>
          </a:xfrm>
        </p:spPr>
        <p:txBody>
          <a:bodyPr>
            <a:normAutofit/>
          </a:bodyPr>
          <a:lstStyle/>
          <a:p>
            <a:r>
              <a:rPr lang="es-CR" sz="2400" dirty="0"/>
              <a:t>Evaluemos los resultados de la regresión. ¿Parece ser una buena opción?</a:t>
            </a:r>
          </a:p>
          <a:p>
            <a:pPr marL="0" indent="0">
              <a:buNone/>
            </a:pPr>
            <a:endParaRPr lang="es-CR" sz="2400" dirty="0"/>
          </a:p>
        </p:txBody>
      </p:sp>
      <p:pic>
        <p:nvPicPr>
          <p:cNvPr id="8" name="Imagen 7"/>
          <p:cNvPicPr>
            <a:picLocks noChangeAspect="1"/>
          </p:cNvPicPr>
          <p:nvPr/>
        </p:nvPicPr>
        <p:blipFill>
          <a:blip r:embed="rId2"/>
          <a:stretch>
            <a:fillRect/>
          </a:stretch>
        </p:blipFill>
        <p:spPr>
          <a:xfrm>
            <a:off x="364554" y="1773244"/>
            <a:ext cx="5696020" cy="4536653"/>
          </a:xfrm>
          <a:prstGeom prst="rect">
            <a:avLst/>
          </a:prstGeom>
        </p:spPr>
      </p:pic>
      <p:pic>
        <p:nvPicPr>
          <p:cNvPr id="9" name="Imagen 8"/>
          <p:cNvPicPr>
            <a:picLocks noChangeAspect="1"/>
          </p:cNvPicPr>
          <p:nvPr/>
        </p:nvPicPr>
        <p:blipFill>
          <a:blip r:embed="rId3"/>
          <a:stretch>
            <a:fillRect/>
          </a:stretch>
        </p:blipFill>
        <p:spPr>
          <a:xfrm>
            <a:off x="6242751" y="1758161"/>
            <a:ext cx="5725996" cy="4560528"/>
          </a:xfrm>
          <a:prstGeom prst="rect">
            <a:avLst/>
          </a:prstGeom>
        </p:spPr>
      </p:pic>
    </p:spTree>
    <p:extLst>
      <p:ext uri="{BB962C8B-B14F-4D97-AF65-F5344CB8AC3E}">
        <p14:creationId xmlns:p14="http://schemas.microsoft.com/office/powerpoint/2010/main" val="25732344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6714" y="48607"/>
            <a:ext cx="12010294" cy="760285"/>
          </a:xfrm>
        </p:spPr>
        <p:txBody>
          <a:bodyPr>
            <a:normAutofit/>
          </a:bodyPr>
          <a:lstStyle/>
          <a:p>
            <a:pPr algn="ctr"/>
            <a:r>
              <a:rPr lang="es-CR" dirty="0"/>
              <a:t>La regresión multivariada en </a:t>
            </a:r>
            <a:r>
              <a:rPr lang="es-CR" i="1" dirty="0"/>
              <a:t>RST</a:t>
            </a:r>
          </a:p>
        </p:txBody>
      </p:sp>
      <p:sp>
        <p:nvSpPr>
          <p:cNvPr id="5" name="Marcador de contenido 2"/>
          <p:cNvSpPr>
            <a:spLocks noGrp="1"/>
          </p:cNvSpPr>
          <p:nvPr>
            <p:ph idx="1"/>
          </p:nvPr>
        </p:nvSpPr>
        <p:spPr>
          <a:xfrm>
            <a:off x="161193" y="804923"/>
            <a:ext cx="11798762" cy="4351338"/>
          </a:xfrm>
        </p:spPr>
        <p:txBody>
          <a:bodyPr>
            <a:normAutofit/>
          </a:bodyPr>
          <a:lstStyle/>
          <a:p>
            <a:r>
              <a:rPr lang="es-CR" sz="2400" dirty="0"/>
              <a:t>¿Debemos evaluar la bondad y ajuste del modelo? Sí…</a:t>
            </a:r>
          </a:p>
          <a:p>
            <a:pPr marL="0" indent="0">
              <a:buNone/>
            </a:pPr>
            <a:endParaRPr lang="es-CR" sz="2400" dirty="0"/>
          </a:p>
        </p:txBody>
      </p:sp>
      <p:pic>
        <p:nvPicPr>
          <p:cNvPr id="6" name="Imagen 5"/>
          <p:cNvPicPr>
            <a:picLocks noChangeAspect="1"/>
          </p:cNvPicPr>
          <p:nvPr/>
        </p:nvPicPr>
        <p:blipFill>
          <a:blip r:embed="rId2"/>
          <a:stretch>
            <a:fillRect/>
          </a:stretch>
        </p:blipFill>
        <p:spPr>
          <a:xfrm>
            <a:off x="351692" y="1890345"/>
            <a:ext cx="5300446" cy="4221595"/>
          </a:xfrm>
          <a:prstGeom prst="rect">
            <a:avLst/>
          </a:prstGeom>
        </p:spPr>
      </p:pic>
      <p:pic>
        <p:nvPicPr>
          <p:cNvPr id="7" name="Imagen 6"/>
          <p:cNvPicPr>
            <a:picLocks noChangeAspect="1"/>
          </p:cNvPicPr>
          <p:nvPr/>
        </p:nvPicPr>
        <p:blipFill>
          <a:blip r:embed="rId3"/>
          <a:stretch>
            <a:fillRect/>
          </a:stretch>
        </p:blipFill>
        <p:spPr>
          <a:xfrm>
            <a:off x="6275426" y="1890345"/>
            <a:ext cx="5684529" cy="4527501"/>
          </a:xfrm>
          <a:prstGeom prst="rect">
            <a:avLst/>
          </a:prstGeom>
        </p:spPr>
      </p:pic>
    </p:spTree>
    <p:extLst>
      <p:ext uri="{BB962C8B-B14F-4D97-AF65-F5344CB8AC3E}">
        <p14:creationId xmlns:p14="http://schemas.microsoft.com/office/powerpoint/2010/main" val="13326448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9455" y="1028700"/>
            <a:ext cx="8402514" cy="5662245"/>
          </a:xfrm>
        </p:spPr>
        <p:txBody>
          <a:bodyPr>
            <a:normAutofit/>
          </a:bodyPr>
          <a:lstStyle/>
          <a:p>
            <a:pPr algn="just"/>
            <a:r>
              <a:rPr lang="es-CR" sz="2400" dirty="0"/>
              <a:t>La clase presentó la regresión en las series temporales. Se estableció el contexto de la regresión en datos transversales como longitudinales.</a:t>
            </a:r>
          </a:p>
          <a:p>
            <a:pPr algn="just"/>
            <a:endParaRPr lang="es-CR" sz="2400" dirty="0"/>
          </a:p>
          <a:p>
            <a:pPr algn="just"/>
            <a:r>
              <a:rPr lang="es-CR" sz="2400" dirty="0"/>
              <a:t>Se analizaron las diferentes secciones de una regresión con datos temporales: estimación, selección de los predictores, evaluación de las estimación y los pronósticos.</a:t>
            </a:r>
          </a:p>
          <a:p>
            <a:pPr algn="just"/>
            <a:endParaRPr lang="es-CR" sz="2400" dirty="0"/>
          </a:p>
          <a:p>
            <a:pPr algn="just"/>
            <a:r>
              <a:rPr lang="es-CR" sz="2400" dirty="0"/>
              <a:t>También se repasaron otras opciones no lineales de la RTS, y la regresión múltiple en las series temporales</a:t>
            </a:r>
          </a:p>
          <a:p>
            <a:pPr algn="just"/>
            <a:endParaRPr lang="es-CR" sz="2400" dirty="0"/>
          </a:p>
          <a:p>
            <a:pPr algn="just"/>
            <a:r>
              <a:rPr lang="es-CR" sz="2400" dirty="0"/>
              <a:t>Aunque la </a:t>
            </a:r>
            <a:r>
              <a:rPr lang="es-CR" sz="2400" i="1" dirty="0"/>
              <a:t>RTS</a:t>
            </a:r>
            <a:r>
              <a:rPr lang="es-CR" sz="2400" dirty="0"/>
              <a:t> constituye una herramienta de análisis, las series se suelen ajustar mejor mediante los modelos paramétricos exponenciales.  </a:t>
            </a:r>
          </a:p>
        </p:txBody>
      </p:sp>
      <p:sp>
        <p:nvSpPr>
          <p:cNvPr id="4" name="Título 1"/>
          <p:cNvSpPr>
            <a:spLocks noGrp="1"/>
          </p:cNvSpPr>
          <p:nvPr>
            <p:ph type="title"/>
          </p:nvPr>
        </p:nvSpPr>
        <p:spPr>
          <a:xfrm>
            <a:off x="96714" y="48607"/>
            <a:ext cx="12010294" cy="760285"/>
          </a:xfrm>
        </p:spPr>
        <p:txBody>
          <a:bodyPr>
            <a:normAutofit/>
          </a:bodyPr>
          <a:lstStyle/>
          <a:p>
            <a:pPr algn="ctr"/>
            <a:r>
              <a:rPr lang="es-CR" dirty="0"/>
              <a:t>Conclusión y discusión</a:t>
            </a:r>
            <a:endParaRPr lang="es-CR" i="1" dirty="0"/>
          </a:p>
        </p:txBody>
      </p:sp>
      <p:pic>
        <p:nvPicPr>
          <p:cNvPr id="7170" name="Picture 2" descr="Resultado de imagen para conc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9043" y="1028700"/>
            <a:ext cx="24098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conc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392" y="423789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20095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009" y="110148"/>
            <a:ext cx="10515600" cy="1325563"/>
          </a:xfrm>
        </p:spPr>
        <p:txBody>
          <a:bodyPr/>
          <a:lstStyle/>
          <a:p>
            <a:pPr algn="ctr"/>
            <a:r>
              <a:rPr lang="es-CR" dirty="0"/>
              <a:t>¿Dudas o preguntas?</a:t>
            </a:r>
          </a:p>
        </p:txBody>
      </p:sp>
      <p:pic>
        <p:nvPicPr>
          <p:cNvPr id="23554"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271" y="1435711"/>
            <a:ext cx="5879076" cy="51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505333"/>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sp>
        <p:nvSpPr>
          <p:cNvPr id="3" name="Marcador de contenido 2"/>
          <p:cNvSpPr>
            <a:spLocks noGrp="1"/>
          </p:cNvSpPr>
          <p:nvPr>
            <p:ph idx="1"/>
          </p:nvPr>
        </p:nvSpPr>
        <p:spPr/>
        <p:txBody>
          <a:bodyPr/>
          <a:lstStyle/>
          <a:p>
            <a:endParaRPr lang="es-CR"/>
          </a:p>
        </p:txBody>
      </p:sp>
      <p:pic>
        <p:nvPicPr>
          <p:cNvPr id="25602"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7754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07377" y="1166202"/>
            <a:ext cx="10515600" cy="4351338"/>
          </a:xfrm>
        </p:spPr>
        <p:txBody>
          <a:bodyPr>
            <a:normAutofit/>
          </a:bodyPr>
          <a:lstStyle/>
          <a:p>
            <a:r>
              <a:rPr lang="es-CR" sz="2400" dirty="0"/>
              <a:t>¿Qué diferencias existen entre la regresión transversal y la longitudinal?</a:t>
            </a:r>
          </a:p>
        </p:txBody>
      </p:sp>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p:pic>
        <p:nvPicPr>
          <p:cNvPr id="4100"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77" y="2508984"/>
            <a:ext cx="5476352" cy="41555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regression time series"/>
          <p:cNvPicPr>
            <a:picLocks noChangeAspect="1" noChangeArrowheads="1"/>
          </p:cNvPicPr>
          <p:nvPr/>
        </p:nvPicPr>
        <p:blipFill rotWithShape="1">
          <a:blip r:embed="rId3">
            <a:extLst>
              <a:ext uri="{28A0092B-C50C-407E-A947-70E740481C1C}">
                <a14:useLocalDpi xmlns:a14="http://schemas.microsoft.com/office/drawing/2010/main" val="0"/>
              </a:ext>
            </a:extLst>
          </a:blip>
          <a:srcRect l="2662" t="8481" b="1732"/>
          <a:stretch/>
        </p:blipFill>
        <p:spPr bwMode="auto">
          <a:xfrm>
            <a:off x="6689162" y="2508984"/>
            <a:ext cx="5184695" cy="404128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101361" y="1811215"/>
            <a:ext cx="2426677"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Transversal</a:t>
            </a:r>
          </a:p>
        </p:txBody>
      </p:sp>
      <p:sp>
        <p:nvSpPr>
          <p:cNvPr id="10" name="Rectángulo 9"/>
          <p:cNvSpPr/>
          <p:nvPr/>
        </p:nvSpPr>
        <p:spPr>
          <a:xfrm>
            <a:off x="8068170" y="1811215"/>
            <a:ext cx="2426677"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Longitudinal</a:t>
            </a:r>
          </a:p>
        </p:txBody>
      </p:sp>
    </p:spTree>
    <p:extLst>
      <p:ext uri="{BB962C8B-B14F-4D97-AF65-F5344CB8AC3E}">
        <p14:creationId xmlns:p14="http://schemas.microsoft.com/office/powerpoint/2010/main" val="39620754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mc:AlternateContent xmlns:mc="http://schemas.openxmlformats.org/markup-compatibility/2006" xmlns:a14="http://schemas.microsoft.com/office/drawing/2010/main">
        <mc:Choice Requires="a14">
          <p:sp>
            <p:nvSpPr>
              <p:cNvPr id="5" name="Marcador de contenido 2"/>
              <p:cNvSpPr txBox="1">
                <a:spLocks/>
              </p:cNvSpPr>
              <p:nvPr/>
            </p:nvSpPr>
            <p:spPr>
              <a:xfrm>
                <a:off x="178779" y="1160584"/>
                <a:ext cx="8868506" cy="560949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 La regresión transversal (</a:t>
                </a:r>
                <a:r>
                  <a:rPr lang="es-CR" sz="2400" i="1" dirty="0"/>
                  <a:t>RT</a:t>
                </a:r>
                <a:r>
                  <a:rPr lang="es-CR" sz="2400" dirty="0"/>
                  <a:t>) trabaja en un determinado momento </a:t>
                </a:r>
                <a14:m>
                  <m:oMath xmlns:m="http://schemas.openxmlformats.org/officeDocument/2006/math">
                    <m:r>
                      <a:rPr lang="es-CR" sz="2400" b="0" i="1" smtClean="0">
                        <a:latin typeface="Cambria Math" panose="02040503050406030204" pitchFamily="18" charset="0"/>
                      </a:rPr>
                      <m:t>𝑡</m:t>
                    </m:r>
                  </m:oMath>
                </a14:m>
                <a:r>
                  <a:rPr lang="es-CR" sz="2400" dirty="0"/>
                  <a:t>, mientras que regresión en series de tiempo (</a:t>
                </a:r>
                <a:r>
                  <a:rPr lang="es-CR" sz="2400" i="1" dirty="0"/>
                  <a:t>RST</a:t>
                </a:r>
                <a:r>
                  <a:rPr lang="es-CR" sz="2400" dirty="0"/>
                  <a:t>) en </a:t>
                </a:r>
                <a14:m>
                  <m:oMath xmlns:m="http://schemas.openxmlformats.org/officeDocument/2006/math">
                    <m:r>
                      <a:rPr lang="es-CR" sz="2400" b="0" i="1" smtClean="0">
                        <a:latin typeface="Cambria Math" panose="02040503050406030204" pitchFamily="18" charset="0"/>
                      </a:rPr>
                      <m:t>𝑇</m:t>
                    </m:r>
                  </m:oMath>
                </a14:m>
                <a:r>
                  <a:rPr lang="es-CR" sz="2400" dirty="0"/>
                  <a:t> momentos.</a:t>
                </a:r>
              </a:p>
              <a:p>
                <a:pPr algn="just"/>
                <a:endParaRPr lang="es-CR" sz="2400" dirty="0"/>
              </a:p>
              <a:p>
                <a:pPr algn="just"/>
                <a:r>
                  <a:rPr lang="es-CR" sz="2400" dirty="0"/>
                  <a:t>La </a:t>
                </a:r>
                <a:r>
                  <a:rPr lang="es-CR" sz="2400" i="1" dirty="0"/>
                  <a:t>RT</a:t>
                </a:r>
                <a:r>
                  <a:rPr lang="es-CR" sz="2400" dirty="0"/>
                  <a:t> utiliza sujetos o unidades de estudio, mientras que la regresión en series de tiempo trabaja con períodos.</a:t>
                </a:r>
              </a:p>
              <a:p>
                <a:pPr algn="just"/>
                <a:endParaRPr lang="es-CR" sz="2400" dirty="0"/>
              </a:p>
              <a:p>
                <a:pPr algn="just"/>
                <a:r>
                  <a:rPr lang="es-CR" sz="2400" dirty="0"/>
                  <a:t>Notamos para la </a:t>
                </a:r>
                <a:r>
                  <a:rPr lang="es-CR" sz="2400" i="1" dirty="0"/>
                  <a:t>RT</a:t>
                </a:r>
                <a:r>
                  <a:rPr lang="es-CR" sz="2400" dirty="0"/>
                  <a:t> a los sujetos los notamos como </a:t>
                </a:r>
                <a14:m>
                  <m:oMath xmlns:m="http://schemas.openxmlformats.org/officeDocument/2006/math">
                    <m:r>
                      <a:rPr lang="es-CR" sz="2400" b="0" i="1" smtClean="0">
                        <a:latin typeface="Cambria Math" panose="02040503050406030204" pitchFamily="18" charset="0"/>
                      </a:rPr>
                      <m:t>𝑖</m:t>
                    </m:r>
                    <m:r>
                      <a:rPr lang="es-CR" sz="2400" b="0" i="1" smtClean="0">
                        <a:latin typeface="Cambria Math" panose="02040503050406030204" pitchFamily="18" charset="0"/>
                      </a:rPr>
                      <m:t>=1,2,…, </m:t>
                    </m:r>
                    <m:r>
                      <a:rPr lang="es-CR" sz="2400" b="0" i="1" smtClean="0">
                        <a:latin typeface="Cambria Math" panose="02040503050406030204" pitchFamily="18" charset="0"/>
                      </a:rPr>
                      <m:t>𝑛</m:t>
                    </m:r>
                    <m:r>
                      <a:rPr lang="es-CR" sz="2400" b="0" i="1" smtClean="0">
                        <a:latin typeface="Cambria Math" panose="02040503050406030204" pitchFamily="18" charset="0"/>
                      </a:rPr>
                      <m:t>.</m:t>
                    </m:r>
                  </m:oMath>
                </a14:m>
                <a:r>
                  <a:rPr lang="es-CR" sz="2400" dirty="0"/>
                  <a:t> Por otra parte, notamos para la </a:t>
                </a:r>
                <a:r>
                  <a:rPr lang="es-CR" sz="2400" i="1" dirty="0"/>
                  <a:t>RST</a:t>
                </a:r>
                <a:r>
                  <a:rPr lang="es-CR" sz="2400" dirty="0"/>
                  <a:t> a los periodos como </a:t>
                </a:r>
                <a14:m>
                  <m:oMath xmlns:m="http://schemas.openxmlformats.org/officeDocument/2006/math">
                    <m:r>
                      <a:rPr lang="es-CR" sz="2400" b="0" i="1" smtClean="0">
                        <a:latin typeface="Cambria Math" panose="02040503050406030204" pitchFamily="18" charset="0"/>
                      </a:rPr>
                      <m:t>𝑡</m:t>
                    </m:r>
                    <m:r>
                      <a:rPr lang="es-CR" sz="2400" i="1">
                        <a:latin typeface="Cambria Math" panose="02040503050406030204" pitchFamily="18" charset="0"/>
                      </a:rPr>
                      <m:t>=1,2,…, </m:t>
                    </m:r>
                    <m:r>
                      <a:rPr lang="es-CR" sz="2400" b="0" i="1" smtClean="0">
                        <a:latin typeface="Cambria Math" panose="02040503050406030204" pitchFamily="18" charset="0"/>
                      </a:rPr>
                      <m:t>𝑇</m:t>
                    </m:r>
                    <m:r>
                      <a:rPr lang="es-CR" sz="2400" i="1">
                        <a:latin typeface="Cambria Math" panose="02040503050406030204" pitchFamily="18" charset="0"/>
                      </a:rPr>
                      <m:t>.</m:t>
                    </m:r>
                  </m:oMath>
                </a14:m>
                <a:endParaRPr lang="es-CR" sz="2400" dirty="0"/>
              </a:p>
              <a:p>
                <a:pPr algn="just"/>
                <a:endParaRPr lang="es-CR" sz="2400" dirty="0"/>
              </a:p>
              <a:p>
                <a:pPr algn="just"/>
                <a:r>
                  <a:rPr lang="es-CR" sz="2400" dirty="0"/>
                  <a:t>Sobre las predicciones, en las </a:t>
                </a:r>
                <a:r>
                  <a:rPr lang="es-CR" sz="2400" i="1" dirty="0"/>
                  <a:t>RT </a:t>
                </a:r>
                <a:r>
                  <a:rPr lang="es-CR" sz="2400" dirty="0"/>
                  <a:t>denominamos como estimación o extrapolación a los valores obtenidos a partir de la recta de regresión, en las </a:t>
                </a:r>
                <a:r>
                  <a:rPr lang="es-CR" sz="2400" i="1" dirty="0"/>
                  <a:t>RST </a:t>
                </a:r>
                <a:r>
                  <a:rPr lang="es-CR" sz="2400" dirty="0"/>
                  <a:t>llamamos estimación o pronóstico a los valores obtenidos de la recta de mejor ajuste. </a:t>
                </a:r>
              </a:p>
              <a:p>
                <a:pPr algn="just"/>
                <a:endParaRPr lang="es-CR" sz="2400" dirty="0"/>
              </a:p>
              <a:p>
                <a:pPr algn="just"/>
                <a:r>
                  <a:rPr lang="es-CR" sz="2400" dirty="0"/>
                  <a:t>Mientras que la </a:t>
                </a:r>
                <a:r>
                  <a:rPr lang="es-CR" sz="2400" i="1" dirty="0"/>
                  <a:t>RT</a:t>
                </a:r>
                <a:r>
                  <a:rPr lang="es-CR" sz="2400" dirty="0"/>
                  <a:t> no  aconseja llevar a cabo extrapolaciones (</a:t>
                </a:r>
                <a:r>
                  <a:rPr lang="es-CR" sz="2400" dirty="0" err="1"/>
                  <a:t>Neter</a:t>
                </a:r>
                <a:r>
                  <a:rPr lang="es-CR" sz="2400" dirty="0"/>
                  <a:t> 2004), el objetivo mismo de la </a:t>
                </a:r>
                <a:r>
                  <a:rPr lang="es-CR" sz="2400" i="1" dirty="0"/>
                  <a:t>RST </a:t>
                </a:r>
                <a:r>
                  <a:rPr lang="es-CR" sz="2400" dirty="0"/>
                  <a:t>es hacer pronósticos.</a:t>
                </a:r>
              </a:p>
              <a:p>
                <a:pPr algn="just"/>
                <a:endParaRPr lang="es-CR" sz="2400" dirty="0"/>
              </a:p>
              <a:p>
                <a:pPr algn="just"/>
                <a:endParaRPr lang="es-CR" sz="2400" dirty="0"/>
              </a:p>
              <a:p>
                <a:pPr algn="just"/>
                <a:endParaRPr lang="es-CR" sz="2400" dirty="0"/>
              </a:p>
            </p:txBody>
          </p:sp>
        </mc:Choice>
        <mc:Fallback xmlns="">
          <p:sp>
            <p:nvSpPr>
              <p:cNvPr id="5" name="Marcador de contenido 2"/>
              <p:cNvSpPr txBox="1">
                <a:spLocks noRot="1" noChangeAspect="1" noMove="1" noResize="1" noEditPoints="1" noAdjustHandles="1" noChangeArrowheads="1" noChangeShapeType="1" noTextEdit="1"/>
              </p:cNvSpPr>
              <p:nvPr/>
            </p:nvSpPr>
            <p:spPr>
              <a:xfrm>
                <a:off x="178779" y="1160584"/>
                <a:ext cx="8868506" cy="5609493"/>
              </a:xfrm>
              <a:prstGeom prst="rect">
                <a:avLst/>
              </a:prstGeom>
              <a:blipFill>
                <a:blip r:embed="rId2"/>
                <a:stretch>
                  <a:fillRect l="-756" t="-1737" r="-893"/>
                </a:stretch>
              </a:blipFill>
            </p:spPr>
            <p:txBody>
              <a:bodyPr/>
              <a:lstStyle/>
              <a:p>
                <a:r>
                  <a:rPr lang="es-CR">
                    <a:noFill/>
                  </a:rPr>
                  <a:t> </a:t>
                </a:r>
              </a:p>
            </p:txBody>
          </p:sp>
        </mc:Fallback>
      </mc:AlternateContent>
      <p:pic>
        <p:nvPicPr>
          <p:cNvPr id="1026" name="Picture 2" descr="Resultado de imagen para comparaciÃ³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5462" y="1565031"/>
            <a:ext cx="2728276" cy="1439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462" y="4103200"/>
            <a:ext cx="2730809" cy="182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9754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48607"/>
            <a:ext cx="10515600" cy="760285"/>
          </a:xfrm>
        </p:spPr>
        <p:txBody>
          <a:bodyPr/>
          <a:lstStyle/>
          <a:p>
            <a:pPr algn="ctr"/>
            <a:r>
              <a:rPr lang="es-CR" dirty="0"/>
              <a:t>Regresión: transversal vs longitudinal </a:t>
            </a:r>
          </a:p>
        </p:txBody>
      </p:sp>
      <p:pic>
        <p:nvPicPr>
          <p:cNvPr id="6146" name="Picture 2" descr="dynamiccorr-staticestimation-train-corr"/>
          <p:cNvPicPr>
            <a:picLocks noChangeAspect="1" noChangeArrowheads="1"/>
          </p:cNvPicPr>
          <p:nvPr/>
        </p:nvPicPr>
        <p:blipFill rotWithShape="1">
          <a:blip r:embed="rId2">
            <a:extLst>
              <a:ext uri="{28A0092B-C50C-407E-A947-70E740481C1C}">
                <a14:useLocalDpi xmlns:a14="http://schemas.microsoft.com/office/drawing/2010/main" val="0"/>
              </a:ext>
            </a:extLst>
          </a:blip>
          <a:srcRect l="8075" r="7515"/>
          <a:stretch/>
        </p:blipFill>
        <p:spPr bwMode="auto">
          <a:xfrm>
            <a:off x="589085" y="2085566"/>
            <a:ext cx="5697415" cy="449987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013439" y="1223025"/>
            <a:ext cx="2813539"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Predicción y </a:t>
            </a:r>
            <a:r>
              <a:rPr lang="es-CR" dirty="0" err="1"/>
              <a:t>intrapolación</a:t>
            </a:r>
            <a:endParaRPr lang="es-CR" dirty="0"/>
          </a:p>
        </p:txBody>
      </p:sp>
      <p:sp>
        <p:nvSpPr>
          <p:cNvPr id="7" name="Rectángulo 6"/>
          <p:cNvSpPr/>
          <p:nvPr/>
        </p:nvSpPr>
        <p:spPr>
          <a:xfrm>
            <a:off x="8232529" y="1223025"/>
            <a:ext cx="2813539" cy="448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Pronóstico y extrapolación</a:t>
            </a:r>
          </a:p>
        </p:txBody>
      </p:sp>
      <p:cxnSp>
        <p:nvCxnSpPr>
          <p:cNvPr id="13" name="Conector recto 12"/>
          <p:cNvCxnSpPr/>
          <p:nvPr/>
        </p:nvCxnSpPr>
        <p:spPr>
          <a:xfrm flipH="1">
            <a:off x="1749675" y="2646485"/>
            <a:ext cx="8792" cy="33322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Conector recto 14"/>
          <p:cNvCxnSpPr/>
          <p:nvPr/>
        </p:nvCxnSpPr>
        <p:spPr>
          <a:xfrm flipH="1">
            <a:off x="5243152" y="2669359"/>
            <a:ext cx="8792" cy="3332284"/>
          </a:xfrm>
          <a:prstGeom prst="line">
            <a:avLst/>
          </a:prstGeom>
        </p:spPr>
        <p:style>
          <a:lnRef idx="3">
            <a:schemeClr val="accent2"/>
          </a:lnRef>
          <a:fillRef idx="0">
            <a:schemeClr val="accent2"/>
          </a:fillRef>
          <a:effectRef idx="2">
            <a:schemeClr val="accent2"/>
          </a:effectRef>
          <a:fontRef idx="minor">
            <a:schemeClr val="tx1"/>
          </a:fontRef>
        </p:style>
      </p:cxnSp>
      <p:sp>
        <p:nvSpPr>
          <p:cNvPr id="14" name="Cerrar llave 13"/>
          <p:cNvSpPr/>
          <p:nvPr/>
        </p:nvSpPr>
        <p:spPr>
          <a:xfrm rot="5400000">
            <a:off x="1222137" y="4659924"/>
            <a:ext cx="246186" cy="72096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CR"/>
          </a:p>
        </p:txBody>
      </p:sp>
      <p:sp>
        <p:nvSpPr>
          <p:cNvPr id="17" name="Cerrar llave 16"/>
          <p:cNvSpPr/>
          <p:nvPr/>
        </p:nvSpPr>
        <p:spPr>
          <a:xfrm rot="5400000">
            <a:off x="5539155" y="4659925"/>
            <a:ext cx="246186" cy="72096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CR"/>
          </a:p>
        </p:txBody>
      </p:sp>
      <p:pic>
        <p:nvPicPr>
          <p:cNvPr id="6148" name="Picture 4" descr="Resultado de imagen para forecasting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160" y="2432536"/>
            <a:ext cx="5143489" cy="403860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18"/>
          <p:cNvCxnSpPr/>
          <p:nvPr/>
        </p:nvCxnSpPr>
        <p:spPr>
          <a:xfrm flipH="1">
            <a:off x="10670937" y="2730903"/>
            <a:ext cx="8792" cy="333228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29942802"/>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4412</Words>
  <Application>Microsoft Office PowerPoint</Application>
  <PresentationFormat>Panorámica</PresentationFormat>
  <Paragraphs>561</Paragraphs>
  <Slides>68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68</vt:i4>
      </vt:variant>
    </vt:vector>
  </HeadingPairs>
  <TitlesOfParts>
    <vt:vector size="73" baseType="lpstr">
      <vt:lpstr>Arial</vt:lpstr>
      <vt:lpstr>Calibri</vt:lpstr>
      <vt:lpstr>Calibri Light</vt:lpstr>
      <vt:lpstr>Cambria Math</vt:lpstr>
      <vt:lpstr>Tema de Office</vt:lpstr>
      <vt:lpstr>Las regresiones en las series temporales </vt:lpstr>
      <vt:lpstr>Preámbulo </vt:lpstr>
      <vt:lpstr>Preámbulo </vt:lpstr>
      <vt:lpstr>Preámbulo </vt:lpstr>
      <vt:lpstr>Índice</vt:lpstr>
      <vt:lpstr>Índice</vt:lpstr>
      <vt:lpstr>Regresión: transversal vs longitudinal </vt:lpstr>
      <vt:lpstr>Regresión: transversal vs longitudinal </vt:lpstr>
      <vt:lpstr>Regresión: transversal vs longitudinal </vt:lpstr>
      <vt:lpstr>Regresión: transversal vs longitudinal </vt:lpstr>
      <vt:lpstr>Regresión: transversal vs longitudinal </vt:lpstr>
      <vt:lpstr>Regresión: transversal vs longitudinal (recordatorio)</vt:lpstr>
      <vt:lpstr>Regresión: transversal vs longitudinal </vt:lpstr>
      <vt:lpstr>Regresión: transversal vs longitudinal </vt:lpstr>
      <vt:lpstr>Índice</vt:lpstr>
      <vt:lpstr>Estimación: Mínimos Cuadrado Ordinarios (MCO)</vt:lpstr>
      <vt:lpstr>Estimación: Mínimos Cuadrado Ordinarios (MCO)</vt:lpstr>
      <vt:lpstr>Estimación: Mínimos Cuadrado Ordinarios (MCO)</vt:lpstr>
      <vt:lpstr>Estimación: Máxima Verosimilitud (MVE)</vt:lpstr>
      <vt:lpstr>Estimación: Máxima Verosimilitud (MVE)</vt:lpstr>
      <vt:lpstr>Estimación: Máxima Verosimilitud (MVE)</vt:lpstr>
      <vt:lpstr>Estimación: Máxima Verosimilitud (MVE)</vt:lpstr>
      <vt:lpstr>Índice</vt:lpstr>
      <vt:lpstr>Los predictores: la tendencia</vt:lpstr>
      <vt:lpstr>Los predictores: la tendencia</vt:lpstr>
      <vt:lpstr>Los predictores: la tendencia</vt:lpstr>
      <vt:lpstr>Los predictores: la tendencia</vt:lpstr>
      <vt:lpstr>Los predictores: la tendencia</vt:lpstr>
      <vt:lpstr>Los predictores: la tendencia</vt:lpstr>
      <vt:lpstr>Los predictores: las variables control (dummy variables)</vt:lpstr>
      <vt:lpstr>Los predictores: las variables control (dummy variables)</vt:lpstr>
      <vt:lpstr>Los predictores: las variables control (dummy variables)</vt:lpstr>
      <vt:lpstr>Los predictores: las variables control (dummy variables)</vt:lpstr>
      <vt:lpstr>Los predictores: las variables control (dummy variables)</vt:lpstr>
      <vt:lpstr>Los predictores: las variables control (dummy variables)</vt:lpstr>
      <vt:lpstr>Los predictores: las variables control (dummy variables)</vt:lpstr>
      <vt:lpstr>Los predictores: las variables control (dummy variables)</vt:lpstr>
      <vt:lpstr>Los predictores: otras variaciones</vt:lpstr>
      <vt:lpstr>Los predictores: otras variaciones</vt:lpstr>
      <vt:lpstr>Los predictores: otras variaciones</vt:lpstr>
      <vt:lpstr>Los predictores: otras variaciones</vt:lpstr>
      <vt:lpstr>Los predictores: otras variaciones</vt:lpstr>
      <vt:lpstr>Índice</vt:lpstr>
      <vt:lpstr>Medidas de rendimiento</vt:lpstr>
      <vt:lpstr>Medidas de rendimiento</vt:lpstr>
      <vt:lpstr>Los pronósticos en RTS</vt:lpstr>
      <vt:lpstr>Presentación de PowerPoint</vt:lpstr>
      <vt:lpstr>Presentación de PowerPoint</vt:lpstr>
      <vt:lpstr>Los pronósticos en RTS</vt:lpstr>
      <vt:lpstr>Los pronósticos en RTS</vt:lpstr>
      <vt:lpstr>Los pronósticos en RTS</vt:lpstr>
      <vt:lpstr>Los pronósticos en RTS</vt:lpstr>
      <vt:lpstr>Índice</vt:lpstr>
      <vt:lpstr>Otras variantes no lineales de la RST</vt:lpstr>
      <vt:lpstr>Otras variantes no lineales de la RST</vt:lpstr>
      <vt:lpstr>Otras variantes no lineales de la RST</vt:lpstr>
      <vt:lpstr>Otras variantes no lineales de la RST</vt:lpstr>
      <vt:lpstr>Otras variantes no lineales de la RST</vt:lpstr>
      <vt:lpstr>Índice</vt:lpstr>
      <vt:lpstr>La regresión multivariada en RST</vt:lpstr>
      <vt:lpstr>La regresión multivariada en RST</vt:lpstr>
      <vt:lpstr>La regresión multivariada en RST</vt:lpstr>
      <vt:lpstr>La regresión multivariada en RST</vt:lpstr>
      <vt:lpstr>La regresión multivariada en RST</vt:lpstr>
      <vt:lpstr>La regresión multivariada en RST</vt:lpstr>
      <vt:lpstr>Conclusión y discusión</vt:lpstr>
      <vt:lpstr>¿Dudas o 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regresiones en las series temporales</dc:title>
  <dc:creator>Oscar Centeno Mora</dc:creator>
  <cp:lastModifiedBy>Oscar Centeno Mora</cp:lastModifiedBy>
  <cp:revision>103</cp:revision>
  <dcterms:created xsi:type="dcterms:W3CDTF">2018-08-21T01:43:09Z</dcterms:created>
  <dcterms:modified xsi:type="dcterms:W3CDTF">2020-08-26T23:21:59Z</dcterms:modified>
</cp:coreProperties>
</file>